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81" r:id="rId2"/>
    <p:sldId id="257" r:id="rId3"/>
    <p:sldId id="304" r:id="rId4"/>
    <p:sldId id="277" r:id="rId5"/>
    <p:sldId id="282" r:id="rId6"/>
    <p:sldId id="326" r:id="rId7"/>
    <p:sldId id="327" r:id="rId8"/>
    <p:sldId id="328" r:id="rId9"/>
    <p:sldId id="308" r:id="rId10"/>
    <p:sldId id="309" r:id="rId11"/>
    <p:sldId id="331" r:id="rId12"/>
    <p:sldId id="330" r:id="rId13"/>
    <p:sldId id="332" r:id="rId14"/>
    <p:sldId id="333" r:id="rId15"/>
    <p:sldId id="334" r:id="rId16"/>
    <p:sldId id="335" r:id="rId17"/>
    <p:sldId id="336" r:id="rId18"/>
    <p:sldId id="337" r:id="rId19"/>
    <p:sldId id="339" r:id="rId20"/>
    <p:sldId id="320" r:id="rId21"/>
    <p:sldId id="329" r:id="rId22"/>
    <p:sldId id="313" r:id="rId23"/>
    <p:sldId id="338" r:id="rId24"/>
    <p:sldId id="307" r:id="rId25"/>
    <p:sldId id="351" r:id="rId26"/>
    <p:sldId id="354" r:id="rId27"/>
    <p:sldId id="353" r:id="rId28"/>
    <p:sldId id="356" r:id="rId29"/>
    <p:sldId id="355" r:id="rId30"/>
    <p:sldId id="352" r:id="rId31"/>
    <p:sldId id="342" r:id="rId32"/>
    <p:sldId id="314" r:id="rId33"/>
    <p:sldId id="341" r:id="rId34"/>
    <p:sldId id="345" r:id="rId35"/>
    <p:sldId id="349" r:id="rId36"/>
    <p:sldId id="346" r:id="rId37"/>
    <p:sldId id="340" r:id="rId38"/>
    <p:sldId id="348" r:id="rId39"/>
    <p:sldId id="311" r:id="rId40"/>
    <p:sldId id="343" r:id="rId41"/>
    <p:sldId id="350" r:id="rId42"/>
    <p:sldId id="344" r:id="rId43"/>
    <p:sldId id="323" r:id="rId44"/>
    <p:sldId id="300" r:id="rId45"/>
    <p:sldId id="325" r:id="rId4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6360"/>
    <p:restoredTop sz="96197"/>
  </p:normalViewPr>
  <p:slideViewPr>
    <p:cSldViewPr snapToGrid="0">
      <p:cViewPr varScale="1">
        <p:scale>
          <a:sx n="74" d="100"/>
          <a:sy n="74" d="100"/>
        </p:scale>
        <p:origin x="200" y="10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eg>
</file>

<file path=ppt/media/image10.jpeg>
</file>

<file path=ppt/media/image11.jpeg>
</file>

<file path=ppt/media/image12.jpeg>
</file>

<file path=ppt/media/image13.jpeg>
</file>

<file path=ppt/media/image14.png>
</file>

<file path=ppt/media/image15.jpeg>
</file>

<file path=ppt/media/image16.jpeg>
</file>

<file path=ppt/media/image17.png>
</file>

<file path=ppt/media/image18.jpeg>
</file>

<file path=ppt/media/image2.jpeg>
</file>

<file path=ppt/media/image3.jpeg>
</file>

<file path=ppt/media/image4.png>
</file>

<file path=ppt/media/image5.png>
</file>

<file path=ppt/media/image6.png>
</file>

<file path=ppt/media/image7.pn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02125B-26D6-843F-72BD-8789015DE4D0}"/>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p>
        </p:txBody>
      </p:sp>
      <p:sp>
        <p:nvSpPr>
          <p:cNvPr id="3" name="Subtitle 2">
            <a:extLst>
              <a:ext uri="{FF2B5EF4-FFF2-40B4-BE49-F238E27FC236}">
                <a16:creationId xmlns:a16="http://schemas.microsoft.com/office/drawing/2014/main" id="{59BE2672-8D4F-608B-8C5B-4B225C57043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p>
        </p:txBody>
      </p:sp>
      <p:sp>
        <p:nvSpPr>
          <p:cNvPr id="4" name="Date Placeholder 3">
            <a:extLst>
              <a:ext uri="{FF2B5EF4-FFF2-40B4-BE49-F238E27FC236}">
                <a16:creationId xmlns:a16="http://schemas.microsoft.com/office/drawing/2014/main" id="{C92827BE-98FC-0A6C-FD7C-0098632E78C5}"/>
              </a:ext>
            </a:extLst>
          </p:cNvPr>
          <p:cNvSpPr>
            <a:spLocks noGrp="1"/>
          </p:cNvSpPr>
          <p:nvPr>
            <p:ph type="dt" sz="half" idx="10"/>
          </p:nvPr>
        </p:nvSpPr>
        <p:spPr/>
        <p:txBody>
          <a:bodyPr/>
          <a:lstStyle/>
          <a:p>
            <a:fld id="{3D387B4F-E34C-E348-B3BC-71EFC7679F62}" type="datetimeFigureOut">
              <a:rPr lang="en-GB" smtClean="0"/>
              <a:t>09/02/2023</a:t>
            </a:fld>
            <a:endParaRPr lang="en-GB"/>
          </a:p>
        </p:txBody>
      </p:sp>
      <p:sp>
        <p:nvSpPr>
          <p:cNvPr id="5" name="Footer Placeholder 4">
            <a:extLst>
              <a:ext uri="{FF2B5EF4-FFF2-40B4-BE49-F238E27FC236}">
                <a16:creationId xmlns:a16="http://schemas.microsoft.com/office/drawing/2014/main" id="{E1210C07-E56B-C1BE-F905-73845F5348D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69BBE09-E4D3-F01B-2269-519262C21AED}"/>
              </a:ext>
            </a:extLst>
          </p:cNvPr>
          <p:cNvSpPr>
            <a:spLocks noGrp="1"/>
          </p:cNvSpPr>
          <p:nvPr>
            <p:ph type="sldNum" sz="quarter" idx="12"/>
          </p:nvPr>
        </p:nvSpPr>
        <p:spPr/>
        <p:txBody>
          <a:bodyPr/>
          <a:lstStyle/>
          <a:p>
            <a:fld id="{FEFDBA99-8764-D04E-9345-DCFF1CAEAD4D}" type="slidenum">
              <a:rPr lang="en-GB" smtClean="0"/>
              <a:t>‹#›</a:t>
            </a:fld>
            <a:endParaRPr lang="en-GB"/>
          </a:p>
        </p:txBody>
      </p:sp>
    </p:spTree>
    <p:extLst>
      <p:ext uri="{BB962C8B-B14F-4D97-AF65-F5344CB8AC3E}">
        <p14:creationId xmlns:p14="http://schemas.microsoft.com/office/powerpoint/2010/main" val="6490972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51064B-5088-B73B-FC21-93D4B3F910A4}"/>
              </a:ext>
            </a:extLst>
          </p:cNvPr>
          <p:cNvSpPr>
            <a:spLocks noGrp="1"/>
          </p:cNvSpPr>
          <p:nvPr>
            <p:ph type="title"/>
          </p:nvPr>
        </p:nvSpPr>
        <p:spPr/>
        <p:txBody>
          <a:bodyPr/>
          <a:lstStyle/>
          <a:p>
            <a:r>
              <a:rPr lang="en-GB"/>
              <a:t>Click to edit Master title style</a:t>
            </a:r>
          </a:p>
        </p:txBody>
      </p:sp>
      <p:sp>
        <p:nvSpPr>
          <p:cNvPr id="3" name="Vertical Text Placeholder 2">
            <a:extLst>
              <a:ext uri="{FF2B5EF4-FFF2-40B4-BE49-F238E27FC236}">
                <a16:creationId xmlns:a16="http://schemas.microsoft.com/office/drawing/2014/main" id="{B6120279-BB2D-7C34-ACC9-B91657641276}"/>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CBEA710A-C6FF-215D-8E1D-8F76BB2C768A}"/>
              </a:ext>
            </a:extLst>
          </p:cNvPr>
          <p:cNvSpPr>
            <a:spLocks noGrp="1"/>
          </p:cNvSpPr>
          <p:nvPr>
            <p:ph type="dt" sz="half" idx="10"/>
          </p:nvPr>
        </p:nvSpPr>
        <p:spPr/>
        <p:txBody>
          <a:bodyPr/>
          <a:lstStyle/>
          <a:p>
            <a:fld id="{3D387B4F-E34C-E348-B3BC-71EFC7679F62}" type="datetimeFigureOut">
              <a:rPr lang="en-GB" smtClean="0"/>
              <a:t>09/02/2023</a:t>
            </a:fld>
            <a:endParaRPr lang="en-GB"/>
          </a:p>
        </p:txBody>
      </p:sp>
      <p:sp>
        <p:nvSpPr>
          <p:cNvPr id="5" name="Footer Placeholder 4">
            <a:extLst>
              <a:ext uri="{FF2B5EF4-FFF2-40B4-BE49-F238E27FC236}">
                <a16:creationId xmlns:a16="http://schemas.microsoft.com/office/drawing/2014/main" id="{D9509AD0-875B-D388-0677-75F08E0FD47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56F52D7-680B-1684-AF5C-091C234D919D}"/>
              </a:ext>
            </a:extLst>
          </p:cNvPr>
          <p:cNvSpPr>
            <a:spLocks noGrp="1"/>
          </p:cNvSpPr>
          <p:nvPr>
            <p:ph type="sldNum" sz="quarter" idx="12"/>
          </p:nvPr>
        </p:nvSpPr>
        <p:spPr/>
        <p:txBody>
          <a:bodyPr/>
          <a:lstStyle/>
          <a:p>
            <a:fld id="{FEFDBA99-8764-D04E-9345-DCFF1CAEAD4D}" type="slidenum">
              <a:rPr lang="en-GB" smtClean="0"/>
              <a:t>‹#›</a:t>
            </a:fld>
            <a:endParaRPr lang="en-GB"/>
          </a:p>
        </p:txBody>
      </p:sp>
    </p:spTree>
    <p:extLst>
      <p:ext uri="{BB962C8B-B14F-4D97-AF65-F5344CB8AC3E}">
        <p14:creationId xmlns:p14="http://schemas.microsoft.com/office/powerpoint/2010/main" val="24849246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4B866E5-EE8B-21C2-3A44-C7E1F7509970}"/>
              </a:ext>
            </a:extLst>
          </p:cNvPr>
          <p:cNvSpPr>
            <a:spLocks noGrp="1"/>
          </p:cNvSpPr>
          <p:nvPr>
            <p:ph type="title" orient="vert"/>
          </p:nvPr>
        </p:nvSpPr>
        <p:spPr>
          <a:xfrm>
            <a:off x="8724900" y="365125"/>
            <a:ext cx="2628900" cy="5811838"/>
          </a:xfrm>
        </p:spPr>
        <p:txBody>
          <a:bodyPr vert="eaVert"/>
          <a:lstStyle/>
          <a:p>
            <a:r>
              <a:rPr lang="en-GB"/>
              <a:t>Click to edit Master title style</a:t>
            </a:r>
          </a:p>
        </p:txBody>
      </p:sp>
      <p:sp>
        <p:nvSpPr>
          <p:cNvPr id="3" name="Vertical Text Placeholder 2">
            <a:extLst>
              <a:ext uri="{FF2B5EF4-FFF2-40B4-BE49-F238E27FC236}">
                <a16:creationId xmlns:a16="http://schemas.microsoft.com/office/drawing/2014/main" id="{C77E1CE7-25D7-43A2-3267-E09760B7B672}"/>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4D920AD1-6350-2948-8821-548B5F3F6A01}"/>
              </a:ext>
            </a:extLst>
          </p:cNvPr>
          <p:cNvSpPr>
            <a:spLocks noGrp="1"/>
          </p:cNvSpPr>
          <p:nvPr>
            <p:ph type="dt" sz="half" idx="10"/>
          </p:nvPr>
        </p:nvSpPr>
        <p:spPr/>
        <p:txBody>
          <a:bodyPr/>
          <a:lstStyle/>
          <a:p>
            <a:fld id="{3D387B4F-E34C-E348-B3BC-71EFC7679F62}" type="datetimeFigureOut">
              <a:rPr lang="en-GB" smtClean="0"/>
              <a:t>09/02/2023</a:t>
            </a:fld>
            <a:endParaRPr lang="en-GB"/>
          </a:p>
        </p:txBody>
      </p:sp>
      <p:sp>
        <p:nvSpPr>
          <p:cNvPr id="5" name="Footer Placeholder 4">
            <a:extLst>
              <a:ext uri="{FF2B5EF4-FFF2-40B4-BE49-F238E27FC236}">
                <a16:creationId xmlns:a16="http://schemas.microsoft.com/office/drawing/2014/main" id="{2F5185CA-43BC-24A8-D479-840127B37D4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CE86CDB-18D6-8D44-7806-94089BEBE9CA}"/>
              </a:ext>
            </a:extLst>
          </p:cNvPr>
          <p:cNvSpPr>
            <a:spLocks noGrp="1"/>
          </p:cNvSpPr>
          <p:nvPr>
            <p:ph type="sldNum" sz="quarter" idx="12"/>
          </p:nvPr>
        </p:nvSpPr>
        <p:spPr/>
        <p:txBody>
          <a:bodyPr/>
          <a:lstStyle/>
          <a:p>
            <a:fld id="{FEFDBA99-8764-D04E-9345-DCFF1CAEAD4D}" type="slidenum">
              <a:rPr lang="en-GB" smtClean="0"/>
              <a:t>‹#›</a:t>
            </a:fld>
            <a:endParaRPr lang="en-GB"/>
          </a:p>
        </p:txBody>
      </p:sp>
    </p:spTree>
    <p:extLst>
      <p:ext uri="{BB962C8B-B14F-4D97-AF65-F5344CB8AC3E}">
        <p14:creationId xmlns:p14="http://schemas.microsoft.com/office/powerpoint/2010/main" val="16127753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F77B45-5C29-AE76-FFDB-7C09A4D88CE6}"/>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E761B0ED-5F3E-4A81-C641-CD84A07F904F}"/>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15C49CD3-034B-7B59-BE9A-3D38CB7113EB}"/>
              </a:ext>
            </a:extLst>
          </p:cNvPr>
          <p:cNvSpPr>
            <a:spLocks noGrp="1"/>
          </p:cNvSpPr>
          <p:nvPr>
            <p:ph type="dt" sz="half" idx="10"/>
          </p:nvPr>
        </p:nvSpPr>
        <p:spPr/>
        <p:txBody>
          <a:bodyPr/>
          <a:lstStyle/>
          <a:p>
            <a:fld id="{3D387B4F-E34C-E348-B3BC-71EFC7679F62}" type="datetimeFigureOut">
              <a:rPr lang="en-GB" smtClean="0"/>
              <a:t>09/02/2023</a:t>
            </a:fld>
            <a:endParaRPr lang="en-GB"/>
          </a:p>
        </p:txBody>
      </p:sp>
      <p:sp>
        <p:nvSpPr>
          <p:cNvPr id="5" name="Footer Placeholder 4">
            <a:extLst>
              <a:ext uri="{FF2B5EF4-FFF2-40B4-BE49-F238E27FC236}">
                <a16:creationId xmlns:a16="http://schemas.microsoft.com/office/drawing/2014/main" id="{E91FEF7F-D8B8-931B-4D0C-C83AA908E5A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D37387C-2999-8044-8704-3258702BC5F3}"/>
              </a:ext>
            </a:extLst>
          </p:cNvPr>
          <p:cNvSpPr>
            <a:spLocks noGrp="1"/>
          </p:cNvSpPr>
          <p:nvPr>
            <p:ph type="sldNum" sz="quarter" idx="12"/>
          </p:nvPr>
        </p:nvSpPr>
        <p:spPr/>
        <p:txBody>
          <a:bodyPr/>
          <a:lstStyle/>
          <a:p>
            <a:fld id="{FEFDBA99-8764-D04E-9345-DCFF1CAEAD4D}" type="slidenum">
              <a:rPr lang="en-GB" smtClean="0"/>
              <a:t>‹#›</a:t>
            </a:fld>
            <a:endParaRPr lang="en-GB"/>
          </a:p>
        </p:txBody>
      </p:sp>
    </p:spTree>
    <p:extLst>
      <p:ext uri="{BB962C8B-B14F-4D97-AF65-F5344CB8AC3E}">
        <p14:creationId xmlns:p14="http://schemas.microsoft.com/office/powerpoint/2010/main" val="37008744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0E1FF3-56A9-A595-6013-F5196BA68652}"/>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p>
        </p:txBody>
      </p:sp>
      <p:sp>
        <p:nvSpPr>
          <p:cNvPr id="3" name="Text Placeholder 2">
            <a:extLst>
              <a:ext uri="{FF2B5EF4-FFF2-40B4-BE49-F238E27FC236}">
                <a16:creationId xmlns:a16="http://schemas.microsoft.com/office/drawing/2014/main" id="{013154A8-5557-D0CC-790C-5124C231C22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38BD9599-C732-D077-0FB8-3CCE8F28945F}"/>
              </a:ext>
            </a:extLst>
          </p:cNvPr>
          <p:cNvSpPr>
            <a:spLocks noGrp="1"/>
          </p:cNvSpPr>
          <p:nvPr>
            <p:ph type="dt" sz="half" idx="10"/>
          </p:nvPr>
        </p:nvSpPr>
        <p:spPr/>
        <p:txBody>
          <a:bodyPr/>
          <a:lstStyle/>
          <a:p>
            <a:fld id="{3D387B4F-E34C-E348-B3BC-71EFC7679F62}" type="datetimeFigureOut">
              <a:rPr lang="en-GB" smtClean="0"/>
              <a:t>09/02/2023</a:t>
            </a:fld>
            <a:endParaRPr lang="en-GB"/>
          </a:p>
        </p:txBody>
      </p:sp>
      <p:sp>
        <p:nvSpPr>
          <p:cNvPr id="5" name="Footer Placeholder 4">
            <a:extLst>
              <a:ext uri="{FF2B5EF4-FFF2-40B4-BE49-F238E27FC236}">
                <a16:creationId xmlns:a16="http://schemas.microsoft.com/office/drawing/2014/main" id="{F05CA824-B7C5-1330-68E7-A9C25D30BAD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8F57DA9-C059-1161-1B14-753F8FFEA90D}"/>
              </a:ext>
            </a:extLst>
          </p:cNvPr>
          <p:cNvSpPr>
            <a:spLocks noGrp="1"/>
          </p:cNvSpPr>
          <p:nvPr>
            <p:ph type="sldNum" sz="quarter" idx="12"/>
          </p:nvPr>
        </p:nvSpPr>
        <p:spPr/>
        <p:txBody>
          <a:bodyPr/>
          <a:lstStyle/>
          <a:p>
            <a:fld id="{FEFDBA99-8764-D04E-9345-DCFF1CAEAD4D}" type="slidenum">
              <a:rPr lang="en-GB" smtClean="0"/>
              <a:t>‹#›</a:t>
            </a:fld>
            <a:endParaRPr lang="en-GB"/>
          </a:p>
        </p:txBody>
      </p:sp>
    </p:spTree>
    <p:extLst>
      <p:ext uri="{BB962C8B-B14F-4D97-AF65-F5344CB8AC3E}">
        <p14:creationId xmlns:p14="http://schemas.microsoft.com/office/powerpoint/2010/main" val="11872861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ECF1C0-E400-BC91-CE12-402919CFC001}"/>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2B97AE03-B103-FDF9-E664-F3735989F177}"/>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Content Placeholder 3">
            <a:extLst>
              <a:ext uri="{FF2B5EF4-FFF2-40B4-BE49-F238E27FC236}">
                <a16:creationId xmlns:a16="http://schemas.microsoft.com/office/drawing/2014/main" id="{D2659D96-4B89-8BF1-345F-E982977A8C55}"/>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Date Placeholder 4">
            <a:extLst>
              <a:ext uri="{FF2B5EF4-FFF2-40B4-BE49-F238E27FC236}">
                <a16:creationId xmlns:a16="http://schemas.microsoft.com/office/drawing/2014/main" id="{216F51E2-804E-8866-AD8A-D9EC31EA245D}"/>
              </a:ext>
            </a:extLst>
          </p:cNvPr>
          <p:cNvSpPr>
            <a:spLocks noGrp="1"/>
          </p:cNvSpPr>
          <p:nvPr>
            <p:ph type="dt" sz="half" idx="10"/>
          </p:nvPr>
        </p:nvSpPr>
        <p:spPr/>
        <p:txBody>
          <a:bodyPr/>
          <a:lstStyle/>
          <a:p>
            <a:fld id="{3D387B4F-E34C-E348-B3BC-71EFC7679F62}" type="datetimeFigureOut">
              <a:rPr lang="en-GB" smtClean="0"/>
              <a:t>09/02/2023</a:t>
            </a:fld>
            <a:endParaRPr lang="en-GB"/>
          </a:p>
        </p:txBody>
      </p:sp>
      <p:sp>
        <p:nvSpPr>
          <p:cNvPr id="6" name="Footer Placeholder 5">
            <a:extLst>
              <a:ext uri="{FF2B5EF4-FFF2-40B4-BE49-F238E27FC236}">
                <a16:creationId xmlns:a16="http://schemas.microsoft.com/office/drawing/2014/main" id="{769126A0-0863-3A3B-1F02-2D5D0081F7D4}"/>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2DAC5D75-1F53-5DAC-CF73-9B1F89E0BA52}"/>
              </a:ext>
            </a:extLst>
          </p:cNvPr>
          <p:cNvSpPr>
            <a:spLocks noGrp="1"/>
          </p:cNvSpPr>
          <p:nvPr>
            <p:ph type="sldNum" sz="quarter" idx="12"/>
          </p:nvPr>
        </p:nvSpPr>
        <p:spPr/>
        <p:txBody>
          <a:bodyPr/>
          <a:lstStyle/>
          <a:p>
            <a:fld id="{FEFDBA99-8764-D04E-9345-DCFF1CAEAD4D}" type="slidenum">
              <a:rPr lang="en-GB" smtClean="0"/>
              <a:t>‹#›</a:t>
            </a:fld>
            <a:endParaRPr lang="en-GB"/>
          </a:p>
        </p:txBody>
      </p:sp>
    </p:spTree>
    <p:extLst>
      <p:ext uri="{BB962C8B-B14F-4D97-AF65-F5344CB8AC3E}">
        <p14:creationId xmlns:p14="http://schemas.microsoft.com/office/powerpoint/2010/main" val="6011362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293F18-2A84-3686-3723-3789EBBB8237}"/>
              </a:ext>
            </a:extLst>
          </p:cNvPr>
          <p:cNvSpPr>
            <a:spLocks noGrp="1"/>
          </p:cNvSpPr>
          <p:nvPr>
            <p:ph type="title"/>
          </p:nvPr>
        </p:nvSpPr>
        <p:spPr>
          <a:xfrm>
            <a:off x="839788" y="365125"/>
            <a:ext cx="10515600" cy="1325563"/>
          </a:xfrm>
        </p:spPr>
        <p:txBody>
          <a:bodyPr/>
          <a:lstStyle/>
          <a:p>
            <a:r>
              <a:rPr lang="en-GB"/>
              <a:t>Click to edit Master title style</a:t>
            </a:r>
          </a:p>
        </p:txBody>
      </p:sp>
      <p:sp>
        <p:nvSpPr>
          <p:cNvPr id="3" name="Text Placeholder 2">
            <a:extLst>
              <a:ext uri="{FF2B5EF4-FFF2-40B4-BE49-F238E27FC236}">
                <a16:creationId xmlns:a16="http://schemas.microsoft.com/office/drawing/2014/main" id="{8A52A4D5-C6A9-B8F9-D9D0-BFA32AF078A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CBF2A906-3976-7221-CE8A-B227B93EF52A}"/>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Text Placeholder 4">
            <a:extLst>
              <a:ext uri="{FF2B5EF4-FFF2-40B4-BE49-F238E27FC236}">
                <a16:creationId xmlns:a16="http://schemas.microsoft.com/office/drawing/2014/main" id="{6ABA61A3-4DFC-4CFE-D2F0-9E798EE954C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530DF3D8-6EE8-FF7D-D20B-0BB652961A64}"/>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7" name="Date Placeholder 6">
            <a:extLst>
              <a:ext uri="{FF2B5EF4-FFF2-40B4-BE49-F238E27FC236}">
                <a16:creationId xmlns:a16="http://schemas.microsoft.com/office/drawing/2014/main" id="{BFCAFC0D-B3D8-502C-0317-FDF8ABA18FB0}"/>
              </a:ext>
            </a:extLst>
          </p:cNvPr>
          <p:cNvSpPr>
            <a:spLocks noGrp="1"/>
          </p:cNvSpPr>
          <p:nvPr>
            <p:ph type="dt" sz="half" idx="10"/>
          </p:nvPr>
        </p:nvSpPr>
        <p:spPr/>
        <p:txBody>
          <a:bodyPr/>
          <a:lstStyle/>
          <a:p>
            <a:fld id="{3D387B4F-E34C-E348-B3BC-71EFC7679F62}" type="datetimeFigureOut">
              <a:rPr lang="en-GB" smtClean="0"/>
              <a:t>09/02/2023</a:t>
            </a:fld>
            <a:endParaRPr lang="en-GB"/>
          </a:p>
        </p:txBody>
      </p:sp>
      <p:sp>
        <p:nvSpPr>
          <p:cNvPr id="8" name="Footer Placeholder 7">
            <a:extLst>
              <a:ext uri="{FF2B5EF4-FFF2-40B4-BE49-F238E27FC236}">
                <a16:creationId xmlns:a16="http://schemas.microsoft.com/office/drawing/2014/main" id="{BEC51408-24CC-5617-2520-80745DB44B9E}"/>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7436DA0A-63EC-C864-3FD2-1C56BD31467E}"/>
              </a:ext>
            </a:extLst>
          </p:cNvPr>
          <p:cNvSpPr>
            <a:spLocks noGrp="1"/>
          </p:cNvSpPr>
          <p:nvPr>
            <p:ph type="sldNum" sz="quarter" idx="12"/>
          </p:nvPr>
        </p:nvSpPr>
        <p:spPr/>
        <p:txBody>
          <a:bodyPr/>
          <a:lstStyle/>
          <a:p>
            <a:fld id="{FEFDBA99-8764-D04E-9345-DCFF1CAEAD4D}" type="slidenum">
              <a:rPr lang="en-GB" smtClean="0"/>
              <a:t>‹#›</a:t>
            </a:fld>
            <a:endParaRPr lang="en-GB"/>
          </a:p>
        </p:txBody>
      </p:sp>
    </p:spTree>
    <p:extLst>
      <p:ext uri="{BB962C8B-B14F-4D97-AF65-F5344CB8AC3E}">
        <p14:creationId xmlns:p14="http://schemas.microsoft.com/office/powerpoint/2010/main" val="24523228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9FC62C-000E-3D84-7B3E-6FC4B6758BDE}"/>
              </a:ext>
            </a:extLst>
          </p:cNvPr>
          <p:cNvSpPr>
            <a:spLocks noGrp="1"/>
          </p:cNvSpPr>
          <p:nvPr>
            <p:ph type="title"/>
          </p:nvPr>
        </p:nvSpPr>
        <p:spPr/>
        <p:txBody>
          <a:bodyPr/>
          <a:lstStyle/>
          <a:p>
            <a:r>
              <a:rPr lang="en-GB"/>
              <a:t>Click to edit Master title style</a:t>
            </a:r>
          </a:p>
        </p:txBody>
      </p:sp>
      <p:sp>
        <p:nvSpPr>
          <p:cNvPr id="3" name="Date Placeholder 2">
            <a:extLst>
              <a:ext uri="{FF2B5EF4-FFF2-40B4-BE49-F238E27FC236}">
                <a16:creationId xmlns:a16="http://schemas.microsoft.com/office/drawing/2014/main" id="{550507E7-8163-83DF-0902-5337D2211C75}"/>
              </a:ext>
            </a:extLst>
          </p:cNvPr>
          <p:cNvSpPr>
            <a:spLocks noGrp="1"/>
          </p:cNvSpPr>
          <p:nvPr>
            <p:ph type="dt" sz="half" idx="10"/>
          </p:nvPr>
        </p:nvSpPr>
        <p:spPr/>
        <p:txBody>
          <a:bodyPr/>
          <a:lstStyle/>
          <a:p>
            <a:fld id="{3D387B4F-E34C-E348-B3BC-71EFC7679F62}" type="datetimeFigureOut">
              <a:rPr lang="en-GB" smtClean="0"/>
              <a:t>09/02/2023</a:t>
            </a:fld>
            <a:endParaRPr lang="en-GB"/>
          </a:p>
        </p:txBody>
      </p:sp>
      <p:sp>
        <p:nvSpPr>
          <p:cNvPr id="4" name="Footer Placeholder 3">
            <a:extLst>
              <a:ext uri="{FF2B5EF4-FFF2-40B4-BE49-F238E27FC236}">
                <a16:creationId xmlns:a16="http://schemas.microsoft.com/office/drawing/2014/main" id="{7B6739F7-D941-EC60-C28E-F70C7D0B6B5A}"/>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73123CFC-266A-0398-9A13-1D01D97211D2}"/>
              </a:ext>
            </a:extLst>
          </p:cNvPr>
          <p:cNvSpPr>
            <a:spLocks noGrp="1"/>
          </p:cNvSpPr>
          <p:nvPr>
            <p:ph type="sldNum" sz="quarter" idx="12"/>
          </p:nvPr>
        </p:nvSpPr>
        <p:spPr/>
        <p:txBody>
          <a:bodyPr/>
          <a:lstStyle/>
          <a:p>
            <a:fld id="{FEFDBA99-8764-D04E-9345-DCFF1CAEAD4D}" type="slidenum">
              <a:rPr lang="en-GB" smtClean="0"/>
              <a:t>‹#›</a:t>
            </a:fld>
            <a:endParaRPr lang="en-GB"/>
          </a:p>
        </p:txBody>
      </p:sp>
    </p:spTree>
    <p:extLst>
      <p:ext uri="{BB962C8B-B14F-4D97-AF65-F5344CB8AC3E}">
        <p14:creationId xmlns:p14="http://schemas.microsoft.com/office/powerpoint/2010/main" val="23169454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2743549-70BA-738B-0D1F-2E460D99757E}"/>
              </a:ext>
            </a:extLst>
          </p:cNvPr>
          <p:cNvSpPr>
            <a:spLocks noGrp="1"/>
          </p:cNvSpPr>
          <p:nvPr>
            <p:ph type="dt" sz="half" idx="10"/>
          </p:nvPr>
        </p:nvSpPr>
        <p:spPr/>
        <p:txBody>
          <a:bodyPr/>
          <a:lstStyle/>
          <a:p>
            <a:fld id="{3D387B4F-E34C-E348-B3BC-71EFC7679F62}" type="datetimeFigureOut">
              <a:rPr lang="en-GB" smtClean="0"/>
              <a:t>09/02/2023</a:t>
            </a:fld>
            <a:endParaRPr lang="en-GB"/>
          </a:p>
        </p:txBody>
      </p:sp>
      <p:sp>
        <p:nvSpPr>
          <p:cNvPr id="3" name="Footer Placeholder 2">
            <a:extLst>
              <a:ext uri="{FF2B5EF4-FFF2-40B4-BE49-F238E27FC236}">
                <a16:creationId xmlns:a16="http://schemas.microsoft.com/office/drawing/2014/main" id="{5A651E01-7BEB-316C-87CD-AE0318850584}"/>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3122A1A1-A83A-792B-679E-7646D522ECA7}"/>
              </a:ext>
            </a:extLst>
          </p:cNvPr>
          <p:cNvSpPr>
            <a:spLocks noGrp="1"/>
          </p:cNvSpPr>
          <p:nvPr>
            <p:ph type="sldNum" sz="quarter" idx="12"/>
          </p:nvPr>
        </p:nvSpPr>
        <p:spPr/>
        <p:txBody>
          <a:bodyPr/>
          <a:lstStyle/>
          <a:p>
            <a:fld id="{FEFDBA99-8764-D04E-9345-DCFF1CAEAD4D}" type="slidenum">
              <a:rPr lang="en-GB" smtClean="0"/>
              <a:t>‹#›</a:t>
            </a:fld>
            <a:endParaRPr lang="en-GB"/>
          </a:p>
        </p:txBody>
      </p:sp>
    </p:spTree>
    <p:extLst>
      <p:ext uri="{BB962C8B-B14F-4D97-AF65-F5344CB8AC3E}">
        <p14:creationId xmlns:p14="http://schemas.microsoft.com/office/powerpoint/2010/main" val="9899913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0DD71C-142D-9388-5294-B86BD2CC4308}"/>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Content Placeholder 2">
            <a:extLst>
              <a:ext uri="{FF2B5EF4-FFF2-40B4-BE49-F238E27FC236}">
                <a16:creationId xmlns:a16="http://schemas.microsoft.com/office/drawing/2014/main" id="{BCEE1024-FD6E-9534-C357-4E4D3F842A8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Text Placeholder 3">
            <a:extLst>
              <a:ext uri="{FF2B5EF4-FFF2-40B4-BE49-F238E27FC236}">
                <a16:creationId xmlns:a16="http://schemas.microsoft.com/office/drawing/2014/main" id="{65B74C50-1382-2C27-4D69-47622975129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6CC0F85-34F4-71EC-C01E-4980960196F0}"/>
              </a:ext>
            </a:extLst>
          </p:cNvPr>
          <p:cNvSpPr>
            <a:spLocks noGrp="1"/>
          </p:cNvSpPr>
          <p:nvPr>
            <p:ph type="dt" sz="half" idx="10"/>
          </p:nvPr>
        </p:nvSpPr>
        <p:spPr/>
        <p:txBody>
          <a:bodyPr/>
          <a:lstStyle/>
          <a:p>
            <a:fld id="{3D387B4F-E34C-E348-B3BC-71EFC7679F62}" type="datetimeFigureOut">
              <a:rPr lang="en-GB" smtClean="0"/>
              <a:t>09/02/2023</a:t>
            </a:fld>
            <a:endParaRPr lang="en-GB"/>
          </a:p>
        </p:txBody>
      </p:sp>
      <p:sp>
        <p:nvSpPr>
          <p:cNvPr id="6" name="Footer Placeholder 5">
            <a:extLst>
              <a:ext uri="{FF2B5EF4-FFF2-40B4-BE49-F238E27FC236}">
                <a16:creationId xmlns:a16="http://schemas.microsoft.com/office/drawing/2014/main" id="{192B87C4-7854-5A50-641D-E3A38A2C0992}"/>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8DEEDA40-B153-50C7-641B-008C027FA5D8}"/>
              </a:ext>
            </a:extLst>
          </p:cNvPr>
          <p:cNvSpPr>
            <a:spLocks noGrp="1"/>
          </p:cNvSpPr>
          <p:nvPr>
            <p:ph type="sldNum" sz="quarter" idx="12"/>
          </p:nvPr>
        </p:nvSpPr>
        <p:spPr/>
        <p:txBody>
          <a:bodyPr/>
          <a:lstStyle/>
          <a:p>
            <a:fld id="{FEFDBA99-8764-D04E-9345-DCFF1CAEAD4D}" type="slidenum">
              <a:rPr lang="en-GB" smtClean="0"/>
              <a:t>‹#›</a:t>
            </a:fld>
            <a:endParaRPr lang="en-GB"/>
          </a:p>
        </p:txBody>
      </p:sp>
    </p:spTree>
    <p:extLst>
      <p:ext uri="{BB962C8B-B14F-4D97-AF65-F5344CB8AC3E}">
        <p14:creationId xmlns:p14="http://schemas.microsoft.com/office/powerpoint/2010/main" val="9803555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80E33E-7EA1-6BA3-3150-F5CDBC190327}"/>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Picture Placeholder 2">
            <a:extLst>
              <a:ext uri="{FF2B5EF4-FFF2-40B4-BE49-F238E27FC236}">
                <a16:creationId xmlns:a16="http://schemas.microsoft.com/office/drawing/2014/main" id="{E5307756-B2F2-A993-31FE-3F2AF9997A9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0B2547FD-6CC3-BE33-12B1-577663DCEB8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0B4F4967-006C-22E7-0D01-20D739038CC9}"/>
              </a:ext>
            </a:extLst>
          </p:cNvPr>
          <p:cNvSpPr>
            <a:spLocks noGrp="1"/>
          </p:cNvSpPr>
          <p:nvPr>
            <p:ph type="dt" sz="half" idx="10"/>
          </p:nvPr>
        </p:nvSpPr>
        <p:spPr/>
        <p:txBody>
          <a:bodyPr/>
          <a:lstStyle/>
          <a:p>
            <a:fld id="{3D387B4F-E34C-E348-B3BC-71EFC7679F62}" type="datetimeFigureOut">
              <a:rPr lang="en-GB" smtClean="0"/>
              <a:t>09/02/2023</a:t>
            </a:fld>
            <a:endParaRPr lang="en-GB"/>
          </a:p>
        </p:txBody>
      </p:sp>
      <p:sp>
        <p:nvSpPr>
          <p:cNvPr id="6" name="Footer Placeholder 5">
            <a:extLst>
              <a:ext uri="{FF2B5EF4-FFF2-40B4-BE49-F238E27FC236}">
                <a16:creationId xmlns:a16="http://schemas.microsoft.com/office/drawing/2014/main" id="{03059D27-669C-A71D-F093-C88D7317200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8708FB81-0156-BD9D-0D4C-CE126371676D}"/>
              </a:ext>
            </a:extLst>
          </p:cNvPr>
          <p:cNvSpPr>
            <a:spLocks noGrp="1"/>
          </p:cNvSpPr>
          <p:nvPr>
            <p:ph type="sldNum" sz="quarter" idx="12"/>
          </p:nvPr>
        </p:nvSpPr>
        <p:spPr/>
        <p:txBody>
          <a:bodyPr/>
          <a:lstStyle/>
          <a:p>
            <a:fld id="{FEFDBA99-8764-D04E-9345-DCFF1CAEAD4D}" type="slidenum">
              <a:rPr lang="en-GB" smtClean="0"/>
              <a:t>‹#›</a:t>
            </a:fld>
            <a:endParaRPr lang="en-GB"/>
          </a:p>
        </p:txBody>
      </p:sp>
    </p:spTree>
    <p:extLst>
      <p:ext uri="{BB962C8B-B14F-4D97-AF65-F5344CB8AC3E}">
        <p14:creationId xmlns:p14="http://schemas.microsoft.com/office/powerpoint/2010/main" val="13518039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BC7DCBF-08C6-959E-1E65-34BE29A65B3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p>
        </p:txBody>
      </p:sp>
      <p:sp>
        <p:nvSpPr>
          <p:cNvPr id="3" name="Text Placeholder 2">
            <a:extLst>
              <a:ext uri="{FF2B5EF4-FFF2-40B4-BE49-F238E27FC236}">
                <a16:creationId xmlns:a16="http://schemas.microsoft.com/office/drawing/2014/main" id="{D07BA2EF-694D-9F40-6954-4194E6899CF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E5243BC9-7329-1479-82E7-B42DF23A530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D387B4F-E34C-E348-B3BC-71EFC7679F62}" type="datetimeFigureOut">
              <a:rPr lang="en-GB" smtClean="0"/>
              <a:t>09/02/2023</a:t>
            </a:fld>
            <a:endParaRPr lang="en-GB"/>
          </a:p>
        </p:txBody>
      </p:sp>
      <p:sp>
        <p:nvSpPr>
          <p:cNvPr id="5" name="Footer Placeholder 4">
            <a:extLst>
              <a:ext uri="{FF2B5EF4-FFF2-40B4-BE49-F238E27FC236}">
                <a16:creationId xmlns:a16="http://schemas.microsoft.com/office/drawing/2014/main" id="{AD1EBA2E-D66F-5FFB-CA6B-8288CB3B877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927F1AC2-7943-E81F-6E58-FE09FC6DE5F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EFDBA99-8764-D04E-9345-DCFF1CAEAD4D}" type="slidenum">
              <a:rPr lang="en-GB" smtClean="0"/>
              <a:t>‹#›</a:t>
            </a:fld>
            <a:endParaRPr lang="en-GB"/>
          </a:p>
        </p:txBody>
      </p:sp>
    </p:spTree>
    <p:extLst>
      <p:ext uri="{BB962C8B-B14F-4D97-AF65-F5344CB8AC3E}">
        <p14:creationId xmlns:p14="http://schemas.microsoft.com/office/powerpoint/2010/main" val="22130732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hyperlink" Target="https://ethics.acm.org/code-of-ethics/software-engineering-code/#:~:text=The%20Code%20is%20not%20simply,obligations%20of%20all%20software%20engineers" TargetMode="Externa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522B21E-B2B9-4C72-9A71-C87EFD1374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EB7D2A2-F448-44D4-938C-DC84CBCB3B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441258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871AEA07-1E14-44B4-8E55-64EF049CD6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6464" y="551962"/>
            <a:ext cx="10999072" cy="4618549"/>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84D930F-B537-0FC0-8D8A-088D964BF9F3}"/>
              </a:ext>
            </a:extLst>
          </p:cNvPr>
          <p:cNvSpPr>
            <a:spLocks noGrp="1"/>
          </p:cNvSpPr>
          <p:nvPr>
            <p:ph type="ctrTitle"/>
          </p:nvPr>
        </p:nvSpPr>
        <p:spPr>
          <a:xfrm>
            <a:off x="1524000" y="1293338"/>
            <a:ext cx="9144000" cy="3274592"/>
          </a:xfrm>
        </p:spPr>
        <p:txBody>
          <a:bodyPr anchor="ctr">
            <a:normAutofit fontScale="90000"/>
          </a:bodyPr>
          <a:lstStyle/>
          <a:p>
            <a:r>
              <a:rPr lang="en-GB" sz="7200" dirty="0"/>
              <a:t>KV6002 </a:t>
            </a:r>
            <a:br>
              <a:rPr lang="en-GB" sz="7200" dirty="0"/>
            </a:br>
            <a:r>
              <a:rPr lang="en-GB" sz="7200" dirty="0"/>
              <a:t>Week 3 – PLSEC Issues</a:t>
            </a:r>
            <a:br>
              <a:rPr lang="en-GB" sz="7200" dirty="0"/>
            </a:br>
            <a:r>
              <a:rPr lang="en-GB" sz="5300" dirty="0"/>
              <a:t>(Professional, Legal, Social, Ethical, and Cybersecurity)</a:t>
            </a:r>
            <a:endParaRPr lang="en-GB" sz="7200" dirty="0"/>
          </a:p>
        </p:txBody>
      </p:sp>
      <p:sp>
        <p:nvSpPr>
          <p:cNvPr id="3" name="Subtitle 2">
            <a:extLst>
              <a:ext uri="{FF2B5EF4-FFF2-40B4-BE49-F238E27FC236}">
                <a16:creationId xmlns:a16="http://schemas.microsoft.com/office/drawing/2014/main" id="{4CE6CD0C-A80A-8066-401E-D150E8A6FF7E}"/>
              </a:ext>
            </a:extLst>
          </p:cNvPr>
          <p:cNvSpPr>
            <a:spLocks noGrp="1"/>
          </p:cNvSpPr>
          <p:nvPr>
            <p:ph type="subTitle" idx="1"/>
          </p:nvPr>
        </p:nvSpPr>
        <p:spPr>
          <a:xfrm>
            <a:off x="1524000" y="5514052"/>
            <a:ext cx="9144000" cy="651910"/>
          </a:xfrm>
        </p:spPr>
        <p:txBody>
          <a:bodyPr anchor="ctr">
            <a:normAutofit/>
          </a:bodyPr>
          <a:lstStyle/>
          <a:p>
            <a:r>
              <a:rPr lang="en-GB"/>
              <a:t>Dr Rebecca Nicholson</a:t>
            </a:r>
          </a:p>
        </p:txBody>
      </p:sp>
      <p:cxnSp>
        <p:nvCxnSpPr>
          <p:cNvPr id="14" name="Straight Connector 13">
            <a:extLst>
              <a:ext uri="{FF2B5EF4-FFF2-40B4-BE49-F238E27FC236}">
                <a16:creationId xmlns:a16="http://schemas.microsoft.com/office/drawing/2014/main" id="{F7C8EA93-3210-4C62-99E9-153C275E3A8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96464" y="6354708"/>
            <a:ext cx="11000232" cy="0"/>
          </a:xfrm>
          <a:prstGeom prst="line">
            <a:avLst/>
          </a:prstGeom>
          <a:ln w="10160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751239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0E413D7-DBE6-5501-793B-A4314724B55D}"/>
              </a:ext>
            </a:extLst>
          </p:cNvPr>
          <p:cNvSpPr>
            <a:spLocks noGrp="1"/>
          </p:cNvSpPr>
          <p:nvPr>
            <p:ph type="title"/>
          </p:nvPr>
        </p:nvSpPr>
        <p:spPr>
          <a:xfrm>
            <a:off x="808638" y="386930"/>
            <a:ext cx="10574724" cy="1188950"/>
          </a:xfrm>
        </p:spPr>
        <p:txBody>
          <a:bodyPr anchor="b">
            <a:normAutofit/>
          </a:bodyPr>
          <a:lstStyle/>
          <a:p>
            <a:r>
              <a:rPr lang="en-GB" sz="5400" dirty="0"/>
              <a:t>There are relevant issues however …</a:t>
            </a:r>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11" name="Rectangle 10">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7C4B645-A050-0C5C-5FD0-4F264E25A22D}"/>
              </a:ext>
            </a:extLst>
          </p:cNvPr>
          <p:cNvSpPr>
            <a:spLocks noGrp="1"/>
          </p:cNvSpPr>
          <p:nvPr>
            <p:ph idx="1"/>
          </p:nvPr>
        </p:nvSpPr>
        <p:spPr>
          <a:xfrm>
            <a:off x="793660" y="2599509"/>
            <a:ext cx="10143668" cy="3435531"/>
          </a:xfrm>
        </p:spPr>
        <p:txBody>
          <a:bodyPr anchor="ctr">
            <a:normAutofit/>
          </a:bodyPr>
          <a:lstStyle/>
          <a:p>
            <a:pPr marL="0" indent="0">
              <a:buNone/>
            </a:pPr>
            <a:r>
              <a:rPr lang="en-GB" sz="2400" dirty="0"/>
              <a:t>Scraping is not banned and is not against the law.</a:t>
            </a:r>
          </a:p>
          <a:p>
            <a:pPr marL="0" indent="0">
              <a:buNone/>
            </a:pPr>
            <a:endParaRPr lang="en-GB" sz="2400" dirty="0"/>
          </a:p>
          <a:p>
            <a:pPr marL="0" indent="0">
              <a:buNone/>
            </a:pPr>
            <a:r>
              <a:rPr lang="en-GB" sz="2400" b="1" dirty="0"/>
              <a:t>BUT</a:t>
            </a:r>
          </a:p>
          <a:p>
            <a:pPr marL="0" indent="0">
              <a:buNone/>
            </a:pPr>
            <a:endParaRPr lang="en-GB" sz="2400" dirty="0"/>
          </a:p>
          <a:p>
            <a:pPr marL="0" indent="0">
              <a:buNone/>
            </a:pPr>
            <a:r>
              <a:rPr lang="en-GB" sz="2400" dirty="0"/>
              <a:t>It is usually a breach of contract, or infringement of intellectual property rights. </a:t>
            </a:r>
          </a:p>
          <a:p>
            <a:pPr marL="0" indent="0">
              <a:buNone/>
            </a:pPr>
            <a:endParaRPr lang="en-GB" sz="2400" dirty="0"/>
          </a:p>
          <a:p>
            <a:pPr marL="0" indent="0">
              <a:buNone/>
            </a:pPr>
            <a:r>
              <a:rPr lang="en-GB" sz="2400" dirty="0"/>
              <a:t>E.g. What happens if you scrape personal details?</a:t>
            </a:r>
          </a:p>
        </p:txBody>
      </p:sp>
    </p:spTree>
    <p:extLst>
      <p:ext uri="{BB962C8B-B14F-4D97-AF65-F5344CB8AC3E}">
        <p14:creationId xmlns:p14="http://schemas.microsoft.com/office/powerpoint/2010/main" val="39588103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0E413D7-DBE6-5501-793B-A4314724B55D}"/>
              </a:ext>
            </a:extLst>
          </p:cNvPr>
          <p:cNvSpPr>
            <a:spLocks noGrp="1"/>
          </p:cNvSpPr>
          <p:nvPr>
            <p:ph type="title"/>
          </p:nvPr>
        </p:nvSpPr>
        <p:spPr>
          <a:xfrm>
            <a:off x="808638" y="386930"/>
            <a:ext cx="10574724" cy="1188950"/>
          </a:xfrm>
        </p:spPr>
        <p:txBody>
          <a:bodyPr anchor="b">
            <a:normAutofit/>
          </a:bodyPr>
          <a:lstStyle/>
          <a:p>
            <a:r>
              <a:rPr lang="en-GB" sz="5400" dirty="0"/>
              <a:t>Intellectual Property Rights</a:t>
            </a:r>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11" name="Rectangle 10">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7C4B645-A050-0C5C-5FD0-4F264E25A22D}"/>
              </a:ext>
            </a:extLst>
          </p:cNvPr>
          <p:cNvSpPr>
            <a:spLocks noGrp="1"/>
          </p:cNvSpPr>
          <p:nvPr>
            <p:ph idx="1"/>
          </p:nvPr>
        </p:nvSpPr>
        <p:spPr>
          <a:xfrm>
            <a:off x="793660" y="2599509"/>
            <a:ext cx="10143668" cy="3435531"/>
          </a:xfrm>
        </p:spPr>
        <p:txBody>
          <a:bodyPr anchor="ctr">
            <a:normAutofit/>
          </a:bodyPr>
          <a:lstStyle/>
          <a:p>
            <a:pPr marL="0" indent="0" algn="l" rtl="0" fontAlgn="base">
              <a:buNone/>
            </a:pPr>
            <a:r>
              <a:rPr lang="en-US" sz="2400" dirty="0">
                <a:solidFill>
                  <a:srgbClr val="000000"/>
                </a:solidFill>
                <a:latin typeface="Arial" panose="020B0604020202020204" pitchFamily="34" charset="0"/>
              </a:rPr>
              <a:t>Do you know your obligations as IT Professionals?</a:t>
            </a:r>
            <a:endParaRPr lang="en-US" sz="2400" b="0" i="0" dirty="0">
              <a:solidFill>
                <a:srgbClr val="000000"/>
              </a:solidFill>
              <a:effectLst/>
              <a:latin typeface="Arial" panose="020B0604020202020204" pitchFamily="34" charset="0"/>
            </a:endParaRPr>
          </a:p>
        </p:txBody>
      </p:sp>
    </p:spTree>
    <p:extLst>
      <p:ext uri="{BB962C8B-B14F-4D97-AF65-F5344CB8AC3E}">
        <p14:creationId xmlns:p14="http://schemas.microsoft.com/office/powerpoint/2010/main" val="8026277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0E413D7-DBE6-5501-793B-A4314724B55D}"/>
              </a:ext>
            </a:extLst>
          </p:cNvPr>
          <p:cNvSpPr>
            <a:spLocks noGrp="1"/>
          </p:cNvSpPr>
          <p:nvPr>
            <p:ph type="title"/>
          </p:nvPr>
        </p:nvSpPr>
        <p:spPr>
          <a:xfrm>
            <a:off x="808638" y="386930"/>
            <a:ext cx="10574724" cy="1188950"/>
          </a:xfrm>
        </p:spPr>
        <p:txBody>
          <a:bodyPr anchor="b">
            <a:normAutofit/>
          </a:bodyPr>
          <a:lstStyle/>
          <a:p>
            <a:r>
              <a:rPr lang="en-GB" sz="5400" dirty="0"/>
              <a:t>Copyright</a:t>
            </a:r>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11" name="Rectangle 10">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7C4B645-A050-0C5C-5FD0-4F264E25A22D}"/>
              </a:ext>
            </a:extLst>
          </p:cNvPr>
          <p:cNvSpPr>
            <a:spLocks noGrp="1"/>
          </p:cNvSpPr>
          <p:nvPr>
            <p:ph idx="1"/>
          </p:nvPr>
        </p:nvSpPr>
        <p:spPr>
          <a:xfrm>
            <a:off x="793660" y="2599509"/>
            <a:ext cx="10143668" cy="3435531"/>
          </a:xfrm>
        </p:spPr>
        <p:txBody>
          <a:bodyPr anchor="ctr">
            <a:normAutofit/>
          </a:bodyPr>
          <a:lstStyle/>
          <a:p>
            <a:pPr algn="l" rtl="0" fontAlgn="base">
              <a:buFont typeface="Arial" panose="020B0604020202020204" pitchFamily="34" charset="0"/>
              <a:buChar char="•"/>
            </a:pPr>
            <a:r>
              <a:rPr lang="en-US" sz="1600" b="0" i="0" u="none" strike="noStrike" dirty="0">
                <a:solidFill>
                  <a:srgbClr val="262626"/>
                </a:solidFill>
                <a:effectLst/>
                <a:latin typeface="Calibri" panose="020F0502020204030204" pitchFamily="34" charset="0"/>
              </a:rPr>
              <a:t>Copyright protects your work and stops others using it without your permission.</a:t>
            </a:r>
            <a:r>
              <a:rPr lang="en-US" sz="1600" b="0" i="0" dirty="0">
                <a:solidFill>
                  <a:srgbClr val="000000"/>
                </a:solidFill>
                <a:effectLst/>
                <a:latin typeface="Calibri" panose="020F0502020204030204" pitchFamily="34" charset="0"/>
              </a:rPr>
              <a:t>​</a:t>
            </a:r>
            <a:endParaRPr lang="en-US" sz="1600" b="0" i="0" dirty="0">
              <a:solidFill>
                <a:srgbClr val="000000"/>
              </a:solidFill>
              <a:effectLst/>
              <a:latin typeface="Arial" panose="020B0604020202020204" pitchFamily="34" charset="0"/>
            </a:endParaRPr>
          </a:p>
          <a:p>
            <a:pPr marL="0" indent="0" algn="l" rtl="0" fontAlgn="base">
              <a:buNone/>
            </a:pPr>
            <a:endParaRPr lang="en-US" sz="1600" b="0" i="0" dirty="0">
              <a:solidFill>
                <a:srgbClr val="000000"/>
              </a:solidFill>
              <a:effectLst/>
              <a:latin typeface="Arial" panose="020B0604020202020204" pitchFamily="34" charset="0"/>
            </a:endParaRPr>
          </a:p>
          <a:p>
            <a:pPr algn="l" rtl="0" fontAlgn="base">
              <a:buFont typeface="Arial" panose="020B0604020202020204" pitchFamily="34" charset="0"/>
              <a:buChar char="•"/>
            </a:pPr>
            <a:r>
              <a:rPr lang="en-US" sz="1600" b="0" i="0" u="sng" dirty="0">
                <a:solidFill>
                  <a:srgbClr val="262626"/>
                </a:solidFill>
                <a:effectLst/>
                <a:latin typeface="Calibri" panose="020F0502020204030204" pitchFamily="34" charset="0"/>
              </a:rPr>
              <a:t>Things to note:</a:t>
            </a:r>
            <a:r>
              <a:rPr lang="en-US" sz="1600" b="0" i="0" dirty="0">
                <a:solidFill>
                  <a:srgbClr val="000000"/>
                </a:solidFill>
                <a:effectLst/>
                <a:latin typeface="Calibri" panose="020F0502020204030204" pitchFamily="34" charset="0"/>
              </a:rPr>
              <a:t>​</a:t>
            </a:r>
            <a:endParaRPr lang="en-US" sz="1600" b="0" i="0" dirty="0">
              <a:solidFill>
                <a:srgbClr val="000000"/>
              </a:solidFill>
              <a:effectLst/>
              <a:latin typeface="Arial" panose="020B0604020202020204" pitchFamily="34" charset="0"/>
            </a:endParaRPr>
          </a:p>
          <a:p>
            <a:pPr algn="l" rtl="0" fontAlgn="base">
              <a:buFont typeface="Arial" panose="020B0604020202020204" pitchFamily="34" charset="0"/>
              <a:buChar char="•"/>
            </a:pPr>
            <a:r>
              <a:rPr lang="en-US" sz="1600" b="0" i="0" u="none" strike="noStrike" dirty="0">
                <a:solidFill>
                  <a:srgbClr val="262626"/>
                </a:solidFill>
                <a:effectLst/>
                <a:latin typeface="Calibri" panose="020F0502020204030204" pitchFamily="34" charset="0"/>
              </a:rPr>
              <a:t>Automatic and no fee.</a:t>
            </a:r>
            <a:r>
              <a:rPr lang="en-US" sz="1600" b="0" i="0" dirty="0">
                <a:solidFill>
                  <a:srgbClr val="000000"/>
                </a:solidFill>
                <a:effectLst/>
                <a:latin typeface="Calibri" panose="020F0502020204030204" pitchFamily="34" charset="0"/>
              </a:rPr>
              <a:t>​</a:t>
            </a:r>
            <a:endParaRPr lang="en-US" sz="1600" b="0" i="0" dirty="0">
              <a:solidFill>
                <a:srgbClr val="000000"/>
              </a:solidFill>
              <a:effectLst/>
              <a:latin typeface="Arial" panose="020B0604020202020204" pitchFamily="34" charset="0"/>
            </a:endParaRPr>
          </a:p>
          <a:p>
            <a:pPr algn="l" rtl="0" fontAlgn="base">
              <a:buFont typeface="Arial" panose="020B0604020202020204" pitchFamily="34" charset="0"/>
              <a:buChar char="•"/>
            </a:pPr>
            <a:r>
              <a:rPr lang="en-US" sz="1600" b="0" i="0" u="none" strike="noStrike" dirty="0">
                <a:solidFill>
                  <a:srgbClr val="262626"/>
                </a:solidFill>
                <a:effectLst/>
                <a:latin typeface="Calibri" panose="020F0502020204030204" pitchFamily="34" charset="0"/>
              </a:rPr>
              <a:t>We don’t have a register of copyright works in the UK.</a:t>
            </a:r>
            <a:r>
              <a:rPr lang="en-US" sz="1600" b="0" i="0" dirty="0">
                <a:solidFill>
                  <a:srgbClr val="000000"/>
                </a:solidFill>
                <a:effectLst/>
                <a:latin typeface="Calibri" panose="020F0502020204030204" pitchFamily="34" charset="0"/>
              </a:rPr>
              <a:t>​</a:t>
            </a:r>
            <a:endParaRPr lang="en-US" sz="1600" b="0" i="0" dirty="0">
              <a:solidFill>
                <a:srgbClr val="000000"/>
              </a:solidFill>
              <a:effectLst/>
              <a:latin typeface="Arial" panose="020B0604020202020204" pitchFamily="34" charset="0"/>
            </a:endParaRPr>
          </a:p>
          <a:p>
            <a:pPr algn="l" rtl="0" fontAlgn="base">
              <a:buFont typeface="Arial" panose="020B0604020202020204" pitchFamily="34" charset="0"/>
              <a:buChar char="•"/>
            </a:pPr>
            <a:r>
              <a:rPr lang="en-US" sz="1600" b="0" i="0" u="none" strike="noStrike" dirty="0">
                <a:solidFill>
                  <a:srgbClr val="262626"/>
                </a:solidFill>
                <a:effectLst/>
                <a:latin typeface="Calibri" panose="020F0502020204030204" pitchFamily="34" charset="0"/>
              </a:rPr>
              <a:t>You don’t have to use © to mark your work.</a:t>
            </a:r>
            <a:r>
              <a:rPr lang="en-US" sz="1600" b="0" i="0" dirty="0">
                <a:solidFill>
                  <a:srgbClr val="000000"/>
                </a:solidFill>
                <a:effectLst/>
                <a:latin typeface="Calibri" panose="020F0502020204030204" pitchFamily="34" charset="0"/>
              </a:rPr>
              <a:t>​</a:t>
            </a:r>
            <a:endParaRPr lang="en-US" sz="1600" b="0" i="0" dirty="0">
              <a:solidFill>
                <a:srgbClr val="000000"/>
              </a:solidFill>
              <a:effectLst/>
              <a:latin typeface="Arial" panose="020B0604020202020204" pitchFamily="34" charset="0"/>
            </a:endParaRPr>
          </a:p>
        </p:txBody>
      </p:sp>
    </p:spTree>
    <p:extLst>
      <p:ext uri="{BB962C8B-B14F-4D97-AF65-F5344CB8AC3E}">
        <p14:creationId xmlns:p14="http://schemas.microsoft.com/office/powerpoint/2010/main" val="29672062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0E413D7-DBE6-5501-793B-A4314724B55D}"/>
              </a:ext>
            </a:extLst>
          </p:cNvPr>
          <p:cNvSpPr>
            <a:spLocks noGrp="1"/>
          </p:cNvSpPr>
          <p:nvPr>
            <p:ph type="title"/>
          </p:nvPr>
        </p:nvSpPr>
        <p:spPr>
          <a:xfrm>
            <a:off x="808638" y="386930"/>
            <a:ext cx="10574724" cy="1188950"/>
          </a:xfrm>
        </p:spPr>
        <p:txBody>
          <a:bodyPr anchor="b">
            <a:normAutofit/>
          </a:bodyPr>
          <a:lstStyle/>
          <a:p>
            <a:r>
              <a:rPr lang="en-GB" sz="5400" dirty="0"/>
              <a:t>Copyright cont.</a:t>
            </a:r>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11" name="Rectangle 10">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7C4B645-A050-0C5C-5FD0-4F264E25A22D}"/>
              </a:ext>
            </a:extLst>
          </p:cNvPr>
          <p:cNvSpPr>
            <a:spLocks noGrp="1"/>
          </p:cNvSpPr>
          <p:nvPr>
            <p:ph idx="1"/>
          </p:nvPr>
        </p:nvSpPr>
        <p:spPr>
          <a:xfrm>
            <a:off x="793660" y="2599509"/>
            <a:ext cx="10143668" cy="3435531"/>
          </a:xfrm>
        </p:spPr>
        <p:txBody>
          <a:bodyPr anchor="ctr">
            <a:normAutofit/>
          </a:bodyPr>
          <a:lstStyle/>
          <a:p>
            <a:pPr algn="l" rtl="0" fontAlgn="base">
              <a:buFont typeface="Arial" panose="020B0604020202020204" pitchFamily="34" charset="0"/>
              <a:buChar char="•"/>
            </a:pPr>
            <a:r>
              <a:rPr lang="en-US" sz="1100" b="0" i="0" u="none" strike="noStrike" dirty="0">
                <a:solidFill>
                  <a:srgbClr val="262626"/>
                </a:solidFill>
                <a:effectLst/>
                <a:latin typeface="Calibri" panose="020F0502020204030204" pitchFamily="34" charset="0"/>
              </a:rPr>
              <a:t>You automatically get copyright protection when you create:</a:t>
            </a:r>
            <a:r>
              <a:rPr lang="en-US" sz="1100" b="0" i="0" dirty="0">
                <a:solidFill>
                  <a:srgbClr val="000000"/>
                </a:solidFill>
                <a:effectLst/>
                <a:latin typeface="Calibri" panose="020F0502020204030204" pitchFamily="34" charset="0"/>
              </a:rPr>
              <a:t>​</a:t>
            </a:r>
            <a:endParaRPr lang="en-US" sz="1100" b="0" i="0" dirty="0">
              <a:solidFill>
                <a:srgbClr val="000000"/>
              </a:solidFill>
              <a:effectLst/>
              <a:latin typeface="Arial" panose="020B0604020202020204" pitchFamily="34" charset="0"/>
            </a:endParaRPr>
          </a:p>
          <a:p>
            <a:pPr algn="l" rtl="0" fontAlgn="base">
              <a:buFont typeface="Arial" panose="020B0604020202020204" pitchFamily="34" charset="0"/>
              <a:buChar char="•"/>
            </a:pPr>
            <a:r>
              <a:rPr lang="en-US" sz="1100" b="0" i="0" u="none" strike="noStrike" dirty="0">
                <a:solidFill>
                  <a:srgbClr val="262626"/>
                </a:solidFill>
                <a:effectLst/>
                <a:latin typeface="Calibri" panose="020F0502020204030204" pitchFamily="34" charset="0"/>
              </a:rPr>
              <a:t>original literary, dramatic, musical and artistic work, including illustration and photography</a:t>
            </a:r>
            <a:r>
              <a:rPr lang="en-US" sz="1100" b="0" i="0" dirty="0">
                <a:solidFill>
                  <a:srgbClr val="000000"/>
                </a:solidFill>
                <a:effectLst/>
                <a:latin typeface="Calibri" panose="020F0502020204030204" pitchFamily="34" charset="0"/>
              </a:rPr>
              <a:t>​</a:t>
            </a:r>
            <a:endParaRPr lang="en-US" sz="1100" b="0" i="0" dirty="0">
              <a:solidFill>
                <a:srgbClr val="000000"/>
              </a:solidFill>
              <a:effectLst/>
              <a:latin typeface="Arial" panose="020B0604020202020204" pitchFamily="34" charset="0"/>
            </a:endParaRPr>
          </a:p>
          <a:p>
            <a:pPr algn="l" rtl="0" fontAlgn="base">
              <a:buFont typeface="Arial" panose="020B0604020202020204" pitchFamily="34" charset="0"/>
              <a:buChar char="•"/>
            </a:pPr>
            <a:r>
              <a:rPr lang="en-US" sz="1100" b="0" i="0" u="none" strike="noStrike" dirty="0">
                <a:solidFill>
                  <a:srgbClr val="262626"/>
                </a:solidFill>
                <a:effectLst/>
                <a:latin typeface="Calibri" panose="020F0502020204030204" pitchFamily="34" charset="0"/>
              </a:rPr>
              <a:t>original non-literary written work, such as software, web content and databases</a:t>
            </a:r>
            <a:r>
              <a:rPr lang="en-US" sz="1100" b="0" i="0" dirty="0">
                <a:solidFill>
                  <a:srgbClr val="000000"/>
                </a:solidFill>
                <a:effectLst/>
                <a:latin typeface="Calibri" panose="020F0502020204030204" pitchFamily="34" charset="0"/>
              </a:rPr>
              <a:t>​</a:t>
            </a:r>
            <a:endParaRPr lang="en-US" sz="1100" b="0" i="0" dirty="0">
              <a:solidFill>
                <a:srgbClr val="000000"/>
              </a:solidFill>
              <a:effectLst/>
              <a:latin typeface="Arial" panose="020B0604020202020204" pitchFamily="34" charset="0"/>
            </a:endParaRPr>
          </a:p>
          <a:p>
            <a:pPr algn="l" rtl="0" fontAlgn="base">
              <a:buFont typeface="Arial" panose="020B0604020202020204" pitchFamily="34" charset="0"/>
              <a:buChar char="•"/>
            </a:pPr>
            <a:r>
              <a:rPr lang="en-US" sz="1100" b="0" i="0" u="none" strike="noStrike" dirty="0">
                <a:solidFill>
                  <a:srgbClr val="262626"/>
                </a:solidFill>
                <a:effectLst/>
                <a:latin typeface="Calibri" panose="020F0502020204030204" pitchFamily="34" charset="0"/>
              </a:rPr>
              <a:t>sound and music recordings</a:t>
            </a:r>
            <a:r>
              <a:rPr lang="en-US" sz="1100" b="0" i="0" dirty="0">
                <a:solidFill>
                  <a:srgbClr val="000000"/>
                </a:solidFill>
                <a:effectLst/>
                <a:latin typeface="Calibri" panose="020F0502020204030204" pitchFamily="34" charset="0"/>
              </a:rPr>
              <a:t>​</a:t>
            </a:r>
            <a:endParaRPr lang="en-US" sz="1100" b="0" i="0" dirty="0">
              <a:solidFill>
                <a:srgbClr val="000000"/>
              </a:solidFill>
              <a:effectLst/>
              <a:latin typeface="Arial" panose="020B0604020202020204" pitchFamily="34" charset="0"/>
            </a:endParaRPr>
          </a:p>
          <a:p>
            <a:pPr algn="l" rtl="0" fontAlgn="base">
              <a:buFont typeface="Arial" panose="020B0604020202020204" pitchFamily="34" charset="0"/>
              <a:buChar char="•"/>
            </a:pPr>
            <a:r>
              <a:rPr lang="en-US" sz="1100" b="0" i="0" u="none" strike="noStrike" dirty="0">
                <a:solidFill>
                  <a:srgbClr val="262626"/>
                </a:solidFill>
                <a:effectLst/>
                <a:latin typeface="Calibri" panose="020F0502020204030204" pitchFamily="34" charset="0"/>
              </a:rPr>
              <a:t>film and television recordings</a:t>
            </a:r>
            <a:r>
              <a:rPr lang="en-US" sz="1100" b="0" i="0" dirty="0">
                <a:solidFill>
                  <a:srgbClr val="000000"/>
                </a:solidFill>
                <a:effectLst/>
                <a:latin typeface="Calibri" panose="020F0502020204030204" pitchFamily="34" charset="0"/>
              </a:rPr>
              <a:t>​</a:t>
            </a:r>
            <a:endParaRPr lang="en-US" sz="1100" b="0" i="0" dirty="0">
              <a:solidFill>
                <a:srgbClr val="000000"/>
              </a:solidFill>
              <a:effectLst/>
              <a:latin typeface="Arial" panose="020B0604020202020204" pitchFamily="34" charset="0"/>
            </a:endParaRPr>
          </a:p>
          <a:p>
            <a:pPr algn="l" rtl="0" fontAlgn="base">
              <a:buFont typeface="Arial" panose="020B0604020202020204" pitchFamily="34" charset="0"/>
              <a:buChar char="•"/>
            </a:pPr>
            <a:r>
              <a:rPr lang="en-US" sz="1100" b="0" i="0" u="none" strike="noStrike" dirty="0">
                <a:solidFill>
                  <a:srgbClr val="262626"/>
                </a:solidFill>
                <a:effectLst/>
                <a:latin typeface="Calibri" panose="020F0502020204030204" pitchFamily="34" charset="0"/>
              </a:rPr>
              <a:t>broadcasts</a:t>
            </a:r>
            <a:r>
              <a:rPr lang="en-US" sz="1100" b="0" i="0" dirty="0">
                <a:solidFill>
                  <a:srgbClr val="000000"/>
                </a:solidFill>
                <a:effectLst/>
                <a:latin typeface="Calibri" panose="020F0502020204030204" pitchFamily="34" charset="0"/>
              </a:rPr>
              <a:t>​</a:t>
            </a:r>
            <a:endParaRPr lang="en-US" sz="1100" b="0" i="0" dirty="0">
              <a:solidFill>
                <a:srgbClr val="000000"/>
              </a:solidFill>
              <a:effectLst/>
              <a:latin typeface="Arial" panose="020B0604020202020204" pitchFamily="34" charset="0"/>
            </a:endParaRPr>
          </a:p>
          <a:p>
            <a:pPr algn="l" rtl="0" fontAlgn="base">
              <a:buFont typeface="Arial" panose="020B0604020202020204" pitchFamily="34" charset="0"/>
              <a:buChar char="•"/>
            </a:pPr>
            <a:r>
              <a:rPr lang="en-US" sz="1100" b="0" i="0" u="none" strike="noStrike" dirty="0">
                <a:solidFill>
                  <a:srgbClr val="262626"/>
                </a:solidFill>
                <a:effectLst/>
                <a:latin typeface="Calibri" panose="020F0502020204030204" pitchFamily="34" charset="0"/>
              </a:rPr>
              <a:t>the layout of published editions of written, dramatic and musical works</a:t>
            </a:r>
            <a:r>
              <a:rPr lang="en-US" sz="1100" b="0" i="0" dirty="0">
                <a:solidFill>
                  <a:srgbClr val="000000"/>
                </a:solidFill>
                <a:effectLst/>
                <a:latin typeface="Calibri" panose="020F0502020204030204" pitchFamily="34" charset="0"/>
              </a:rPr>
              <a:t>​</a:t>
            </a:r>
            <a:endParaRPr lang="en-US" sz="1100" b="0" i="0" dirty="0">
              <a:solidFill>
                <a:srgbClr val="000000"/>
              </a:solidFill>
              <a:effectLst/>
              <a:latin typeface="Arial" panose="020B0604020202020204" pitchFamily="34" charset="0"/>
            </a:endParaRPr>
          </a:p>
          <a:p>
            <a:pPr marL="0" indent="0" algn="l" rtl="0" fontAlgn="base">
              <a:buNone/>
            </a:pPr>
            <a:endParaRPr lang="en-US" sz="1100" b="0" i="0" dirty="0">
              <a:solidFill>
                <a:srgbClr val="000000"/>
              </a:solidFill>
              <a:effectLst/>
              <a:latin typeface="Arial" panose="020B0604020202020204" pitchFamily="34" charset="0"/>
            </a:endParaRPr>
          </a:p>
        </p:txBody>
      </p:sp>
    </p:spTree>
    <p:extLst>
      <p:ext uri="{BB962C8B-B14F-4D97-AF65-F5344CB8AC3E}">
        <p14:creationId xmlns:p14="http://schemas.microsoft.com/office/powerpoint/2010/main" val="32807210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0E413D7-DBE6-5501-793B-A4314724B55D}"/>
              </a:ext>
            </a:extLst>
          </p:cNvPr>
          <p:cNvSpPr>
            <a:spLocks noGrp="1"/>
          </p:cNvSpPr>
          <p:nvPr>
            <p:ph type="title"/>
          </p:nvPr>
        </p:nvSpPr>
        <p:spPr>
          <a:xfrm>
            <a:off x="589560" y="856180"/>
            <a:ext cx="4560584" cy="1128068"/>
          </a:xfrm>
        </p:spPr>
        <p:txBody>
          <a:bodyPr anchor="ctr">
            <a:normAutofit/>
          </a:bodyPr>
          <a:lstStyle/>
          <a:p>
            <a:r>
              <a:rPr lang="en-GB" sz="4000"/>
              <a:t>Copyright cont.</a:t>
            </a:r>
          </a:p>
        </p:txBody>
      </p:sp>
      <p:grpSp>
        <p:nvGrpSpPr>
          <p:cNvPr id="1033" name="Group 1032">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1034" name="Rectangle 1033">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5" name="Rectangle 1034">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37" name="Rectangle 1036">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7C4B645-A050-0C5C-5FD0-4F264E25A22D}"/>
              </a:ext>
            </a:extLst>
          </p:cNvPr>
          <p:cNvSpPr>
            <a:spLocks noGrp="1"/>
          </p:cNvSpPr>
          <p:nvPr>
            <p:ph idx="1"/>
          </p:nvPr>
        </p:nvSpPr>
        <p:spPr>
          <a:xfrm>
            <a:off x="590719" y="2330505"/>
            <a:ext cx="4559425" cy="3979585"/>
          </a:xfrm>
        </p:spPr>
        <p:txBody>
          <a:bodyPr anchor="ctr">
            <a:normAutofit/>
          </a:bodyPr>
          <a:lstStyle/>
          <a:p>
            <a:pPr rtl="0" fontAlgn="base"/>
            <a:r>
              <a:rPr lang="en-US" sz="2000" b="0" i="0" u="none" strike="noStrike">
                <a:effectLst/>
                <a:latin typeface="Calibri" panose="020F0502020204030204" pitchFamily="34" charset="0"/>
              </a:rPr>
              <a:t>Copyright prevents people from:</a:t>
            </a:r>
            <a:r>
              <a:rPr lang="en-US" sz="2000" b="0" i="0">
                <a:effectLst/>
                <a:latin typeface="Calibri" panose="020F0502020204030204" pitchFamily="34" charset="0"/>
              </a:rPr>
              <a:t>​</a:t>
            </a:r>
            <a:endParaRPr lang="en-US" sz="2000" b="0" i="0">
              <a:effectLst/>
              <a:latin typeface="Arial" panose="020B0604020202020204" pitchFamily="34" charset="0"/>
            </a:endParaRPr>
          </a:p>
          <a:p>
            <a:pPr rtl="0" fontAlgn="base">
              <a:buFont typeface="Arial" panose="020B0604020202020204" pitchFamily="34" charset="0"/>
              <a:buChar char="•"/>
            </a:pPr>
            <a:r>
              <a:rPr lang="en-US" sz="2000" b="0" i="0" u="none" strike="noStrike">
                <a:effectLst/>
                <a:latin typeface="Calibri" panose="020F0502020204030204" pitchFamily="34" charset="0"/>
              </a:rPr>
              <a:t>copying your work</a:t>
            </a:r>
            <a:r>
              <a:rPr lang="en-US" sz="2000" b="0" i="0">
                <a:effectLst/>
                <a:latin typeface="Calibri" panose="020F0502020204030204" pitchFamily="34" charset="0"/>
              </a:rPr>
              <a:t>​</a:t>
            </a:r>
            <a:endParaRPr lang="en-US" sz="2000" b="0" i="0">
              <a:effectLst/>
              <a:latin typeface="Arial" panose="020B0604020202020204" pitchFamily="34" charset="0"/>
            </a:endParaRPr>
          </a:p>
          <a:p>
            <a:pPr rtl="0" fontAlgn="base">
              <a:buFont typeface="Arial" panose="020B0604020202020204" pitchFamily="34" charset="0"/>
              <a:buChar char="•"/>
            </a:pPr>
            <a:r>
              <a:rPr lang="en-US" sz="2000" b="0" i="0" u="none" strike="noStrike">
                <a:effectLst/>
                <a:latin typeface="Calibri" panose="020F0502020204030204" pitchFamily="34" charset="0"/>
              </a:rPr>
              <a:t>distributing copies of it, whether free of charge or for sale</a:t>
            </a:r>
            <a:r>
              <a:rPr lang="en-US" sz="2000" b="0" i="0">
                <a:effectLst/>
                <a:latin typeface="Calibri" panose="020F0502020204030204" pitchFamily="34" charset="0"/>
              </a:rPr>
              <a:t>​</a:t>
            </a:r>
            <a:endParaRPr lang="en-US" sz="2000" b="0" i="0">
              <a:effectLst/>
              <a:latin typeface="Arial" panose="020B0604020202020204" pitchFamily="34" charset="0"/>
            </a:endParaRPr>
          </a:p>
          <a:p>
            <a:pPr rtl="0" fontAlgn="base">
              <a:buFont typeface="Arial" panose="020B0604020202020204" pitchFamily="34" charset="0"/>
              <a:buChar char="•"/>
            </a:pPr>
            <a:r>
              <a:rPr lang="en-US" sz="2000" b="0" i="0" u="none" strike="noStrike">
                <a:effectLst/>
                <a:latin typeface="Calibri" panose="020F0502020204030204" pitchFamily="34" charset="0"/>
              </a:rPr>
              <a:t>renting or lending copies of your work</a:t>
            </a:r>
            <a:r>
              <a:rPr lang="en-US" sz="2000" b="0" i="0">
                <a:effectLst/>
                <a:latin typeface="Calibri" panose="020F0502020204030204" pitchFamily="34" charset="0"/>
              </a:rPr>
              <a:t>​</a:t>
            </a:r>
            <a:endParaRPr lang="en-US" sz="2000" b="0" i="0">
              <a:effectLst/>
              <a:latin typeface="Arial" panose="020B0604020202020204" pitchFamily="34" charset="0"/>
            </a:endParaRPr>
          </a:p>
          <a:p>
            <a:pPr rtl="0" fontAlgn="base">
              <a:buFont typeface="Arial" panose="020B0604020202020204" pitchFamily="34" charset="0"/>
              <a:buChar char="•"/>
            </a:pPr>
            <a:r>
              <a:rPr lang="en-US" sz="2000" b="0" i="0" u="none" strike="noStrike">
                <a:effectLst/>
                <a:latin typeface="Calibri" panose="020F0502020204030204" pitchFamily="34" charset="0"/>
              </a:rPr>
              <a:t>performing, showing or playing your work in public</a:t>
            </a:r>
            <a:r>
              <a:rPr lang="en-US" sz="2000" b="0" i="0">
                <a:effectLst/>
                <a:latin typeface="Calibri" panose="020F0502020204030204" pitchFamily="34" charset="0"/>
              </a:rPr>
              <a:t>​</a:t>
            </a:r>
            <a:endParaRPr lang="en-US" sz="2000" b="0" i="0">
              <a:effectLst/>
              <a:latin typeface="Arial" panose="020B0604020202020204" pitchFamily="34" charset="0"/>
            </a:endParaRPr>
          </a:p>
          <a:p>
            <a:pPr rtl="0" fontAlgn="base">
              <a:buFont typeface="Arial" panose="020B0604020202020204" pitchFamily="34" charset="0"/>
              <a:buChar char="•"/>
            </a:pPr>
            <a:r>
              <a:rPr lang="en-US" sz="2000" b="0" i="0" u="none" strike="noStrike">
                <a:effectLst/>
                <a:latin typeface="Calibri" panose="020F0502020204030204" pitchFamily="34" charset="0"/>
              </a:rPr>
              <a:t>making an adaptation of your work</a:t>
            </a:r>
            <a:r>
              <a:rPr lang="en-US" sz="2000" b="0" i="0">
                <a:effectLst/>
                <a:latin typeface="Calibri" panose="020F0502020204030204" pitchFamily="34" charset="0"/>
              </a:rPr>
              <a:t>​</a:t>
            </a:r>
            <a:endParaRPr lang="en-US" sz="2000" b="0" i="0">
              <a:effectLst/>
              <a:latin typeface="Arial" panose="020B0604020202020204" pitchFamily="34" charset="0"/>
            </a:endParaRPr>
          </a:p>
          <a:p>
            <a:pPr rtl="0" fontAlgn="base">
              <a:buFont typeface="Arial" panose="020B0604020202020204" pitchFamily="34" charset="0"/>
              <a:buChar char="•"/>
            </a:pPr>
            <a:r>
              <a:rPr lang="en-US" sz="2000" b="0" i="0" u="none" strike="noStrike">
                <a:effectLst/>
                <a:latin typeface="Calibri" panose="020F0502020204030204" pitchFamily="34" charset="0"/>
              </a:rPr>
              <a:t>putting it on the internet</a:t>
            </a:r>
            <a:r>
              <a:rPr lang="en-US" sz="2000" b="0" i="0">
                <a:effectLst/>
                <a:latin typeface="Calibri" panose="020F0502020204030204" pitchFamily="34" charset="0"/>
              </a:rPr>
              <a:t>​</a:t>
            </a:r>
            <a:endParaRPr lang="en-US" sz="2000" b="0" i="0">
              <a:effectLst/>
              <a:latin typeface="Arial" panose="020B0604020202020204" pitchFamily="34" charset="0"/>
            </a:endParaRPr>
          </a:p>
        </p:txBody>
      </p:sp>
      <p:sp>
        <p:nvSpPr>
          <p:cNvPr id="1039" name="Rectangle 1038">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1" name="Rectangle 1040">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a:extLst>
              <a:ext uri="{FF2B5EF4-FFF2-40B4-BE49-F238E27FC236}">
                <a16:creationId xmlns:a16="http://schemas.microsoft.com/office/drawing/2014/main" id="{F1901FF8-49FE-EC32-6A52-2ED03F3D4E0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54" r="-2" b="2068"/>
          <a:stretch/>
        </p:blipFill>
        <p:spPr bwMode="auto">
          <a:xfrm>
            <a:off x="5977788" y="799352"/>
            <a:ext cx="5425410" cy="55107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941609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0E413D7-DBE6-5501-793B-A4314724B55D}"/>
              </a:ext>
            </a:extLst>
          </p:cNvPr>
          <p:cNvSpPr>
            <a:spLocks noGrp="1"/>
          </p:cNvSpPr>
          <p:nvPr>
            <p:ph type="title"/>
          </p:nvPr>
        </p:nvSpPr>
        <p:spPr>
          <a:xfrm>
            <a:off x="808638" y="386930"/>
            <a:ext cx="10574724" cy="1188950"/>
          </a:xfrm>
        </p:spPr>
        <p:txBody>
          <a:bodyPr anchor="b">
            <a:normAutofit/>
          </a:bodyPr>
          <a:lstStyle/>
          <a:p>
            <a:r>
              <a:rPr lang="en-GB" sz="5400" dirty="0"/>
              <a:t>Creative Commons</a:t>
            </a:r>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11" name="Rectangle 10">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DC5F809E-CC3C-B831-0756-A56C955F4F32}"/>
              </a:ext>
            </a:extLst>
          </p:cNvPr>
          <p:cNvSpPr>
            <a:spLocks noGrp="1"/>
          </p:cNvSpPr>
          <p:nvPr>
            <p:ph idx="1"/>
          </p:nvPr>
        </p:nvSpPr>
        <p:spPr>
          <a:xfrm>
            <a:off x="838200" y="2780067"/>
            <a:ext cx="9159240" cy="3396895"/>
          </a:xfrm>
        </p:spPr>
        <p:txBody>
          <a:bodyPr>
            <a:normAutofit/>
          </a:bodyPr>
          <a:lstStyle/>
          <a:p>
            <a:pPr algn="l" rtl="0" fontAlgn="base"/>
            <a:r>
              <a:rPr lang="en-US" sz="2400" b="0" i="0" u="none" strike="noStrike" dirty="0">
                <a:solidFill>
                  <a:srgbClr val="000000"/>
                </a:solidFill>
                <a:effectLst/>
                <a:latin typeface="Calibri" panose="020F0502020204030204" pitchFamily="34" charset="0"/>
              </a:rPr>
              <a:t>Another way to protect your work.</a:t>
            </a:r>
            <a:r>
              <a:rPr lang="en-US" sz="2400" b="0" i="0" dirty="0">
                <a:solidFill>
                  <a:srgbClr val="000000"/>
                </a:solidFill>
                <a:effectLst/>
                <a:latin typeface="Calibri" panose="020F0502020204030204" pitchFamily="34" charset="0"/>
              </a:rPr>
              <a:t>​</a:t>
            </a:r>
            <a:endParaRPr lang="en-US" sz="2400" b="0" i="0" dirty="0">
              <a:solidFill>
                <a:srgbClr val="000000"/>
              </a:solidFill>
              <a:effectLst/>
              <a:latin typeface="Arial" panose="020B0604020202020204" pitchFamily="34" charset="0"/>
            </a:endParaRPr>
          </a:p>
          <a:p>
            <a:pPr marL="0" indent="0" algn="l" rtl="0" fontAlgn="base">
              <a:buNone/>
            </a:pPr>
            <a:endParaRPr lang="en-US" sz="2400" b="0" i="0" dirty="0">
              <a:solidFill>
                <a:srgbClr val="000000"/>
              </a:solidFill>
              <a:effectLst/>
              <a:latin typeface="Arial" panose="020B0604020202020204" pitchFamily="34" charset="0"/>
            </a:endParaRPr>
          </a:p>
          <a:p>
            <a:pPr algn="l" rtl="0" fontAlgn="base"/>
            <a:r>
              <a:rPr lang="en-US" sz="2400" b="0" i="0" u="none" strike="noStrike" dirty="0">
                <a:solidFill>
                  <a:srgbClr val="000000"/>
                </a:solidFill>
                <a:effectLst/>
                <a:latin typeface="Calibri" panose="020F0502020204030204" pitchFamily="34" charset="0"/>
              </a:rPr>
              <a:t>This time you encourage people to share and build upon work. </a:t>
            </a:r>
            <a:r>
              <a:rPr lang="en-US" sz="2400" b="0" i="0" dirty="0">
                <a:solidFill>
                  <a:srgbClr val="000000"/>
                </a:solidFill>
                <a:effectLst/>
                <a:latin typeface="Calibri" panose="020F0502020204030204" pitchFamily="34" charset="0"/>
              </a:rPr>
              <a:t>​</a:t>
            </a:r>
          </a:p>
          <a:p>
            <a:pPr algn="l" rtl="0" fontAlgn="base"/>
            <a:endParaRPr lang="en-US" sz="2400" b="0" i="0" dirty="0">
              <a:solidFill>
                <a:srgbClr val="000000"/>
              </a:solidFill>
              <a:effectLst/>
              <a:latin typeface="Arial" panose="020B0604020202020204" pitchFamily="34" charset="0"/>
            </a:endParaRPr>
          </a:p>
          <a:p>
            <a:pPr algn="l" rtl="0" fontAlgn="base"/>
            <a:r>
              <a:rPr lang="en-US" sz="2400" b="0" i="0" u="none" strike="noStrike" dirty="0">
                <a:solidFill>
                  <a:srgbClr val="000000"/>
                </a:solidFill>
                <a:effectLst/>
                <a:latin typeface="Calibri" panose="020F0502020204030204" pitchFamily="34" charset="0"/>
              </a:rPr>
              <a:t>You can define how others can use your original work.</a:t>
            </a:r>
            <a:r>
              <a:rPr lang="en-US" sz="2400" b="0" i="0" dirty="0">
                <a:solidFill>
                  <a:srgbClr val="000000"/>
                </a:solidFill>
                <a:effectLst/>
                <a:latin typeface="Calibri" panose="020F0502020204030204" pitchFamily="34" charset="0"/>
              </a:rPr>
              <a:t>​</a:t>
            </a:r>
            <a:endParaRPr lang="en-US" sz="2400" b="0" i="0" dirty="0">
              <a:solidFill>
                <a:srgbClr val="000000"/>
              </a:solidFill>
              <a:effectLst/>
              <a:latin typeface="Arial" panose="020B0604020202020204" pitchFamily="34" charset="0"/>
            </a:endParaRPr>
          </a:p>
          <a:p>
            <a:endParaRPr lang="en-GB" sz="2400" dirty="0"/>
          </a:p>
        </p:txBody>
      </p:sp>
      <p:pic>
        <p:nvPicPr>
          <p:cNvPr id="2054" name="Picture 6">
            <a:extLst>
              <a:ext uri="{FF2B5EF4-FFF2-40B4-BE49-F238E27FC236}">
                <a16:creationId xmlns:a16="http://schemas.microsoft.com/office/drawing/2014/main" id="{BA63D22C-167F-05F1-8A4B-A347A180739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83386" y="262577"/>
            <a:ext cx="2125521" cy="21255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836676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0E413D7-DBE6-5501-793B-A4314724B55D}"/>
              </a:ext>
            </a:extLst>
          </p:cNvPr>
          <p:cNvSpPr>
            <a:spLocks noGrp="1"/>
          </p:cNvSpPr>
          <p:nvPr>
            <p:ph type="title"/>
          </p:nvPr>
        </p:nvSpPr>
        <p:spPr>
          <a:xfrm>
            <a:off x="808638" y="386930"/>
            <a:ext cx="10574724" cy="1188950"/>
          </a:xfrm>
        </p:spPr>
        <p:txBody>
          <a:bodyPr anchor="b">
            <a:normAutofit/>
          </a:bodyPr>
          <a:lstStyle/>
          <a:p>
            <a:r>
              <a:rPr lang="en-GB" sz="5400" dirty="0"/>
              <a:t>Creative Commons Cont.</a:t>
            </a:r>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11" name="Rectangle 10">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DC5F809E-CC3C-B831-0756-A56C955F4F32}"/>
              </a:ext>
            </a:extLst>
          </p:cNvPr>
          <p:cNvSpPr>
            <a:spLocks noGrp="1"/>
          </p:cNvSpPr>
          <p:nvPr>
            <p:ph idx="1"/>
          </p:nvPr>
        </p:nvSpPr>
        <p:spPr>
          <a:xfrm>
            <a:off x="838200" y="2780067"/>
            <a:ext cx="9159240" cy="3396895"/>
          </a:xfrm>
        </p:spPr>
        <p:txBody>
          <a:bodyPr>
            <a:normAutofit lnSpcReduction="10000"/>
          </a:bodyPr>
          <a:lstStyle/>
          <a:p>
            <a:pPr algn="l" rtl="0" fontAlgn="base"/>
            <a:r>
              <a:rPr lang="en-GB" sz="1600" b="0" i="0" u="none" strike="noStrike" dirty="0">
                <a:solidFill>
                  <a:srgbClr val="000000"/>
                </a:solidFill>
                <a:effectLst/>
                <a:latin typeface="Calibri" panose="020F0502020204030204" pitchFamily="34" charset="0"/>
              </a:rPr>
              <a:t>Generally this implies the following:</a:t>
            </a:r>
            <a:r>
              <a:rPr lang="en-US" sz="1600" b="0" i="0" dirty="0">
                <a:solidFill>
                  <a:srgbClr val="000000"/>
                </a:solidFill>
                <a:effectLst/>
                <a:latin typeface="Calibri" panose="020F0502020204030204" pitchFamily="34" charset="0"/>
              </a:rPr>
              <a:t>​</a:t>
            </a:r>
            <a:endParaRPr lang="en-US" sz="1600" b="0" i="0" dirty="0">
              <a:solidFill>
                <a:srgbClr val="000000"/>
              </a:solidFill>
              <a:effectLst/>
              <a:latin typeface="Arial" panose="020B0604020202020204" pitchFamily="34" charset="0"/>
            </a:endParaRPr>
          </a:p>
          <a:p>
            <a:pPr algn="l" rtl="0" fontAlgn="base">
              <a:buFont typeface="Arial" panose="020B0604020202020204" pitchFamily="34" charset="0"/>
              <a:buChar char="•"/>
            </a:pPr>
            <a:r>
              <a:rPr lang="en-GB" sz="1600" b="1" i="0" u="none" strike="noStrike" dirty="0">
                <a:solidFill>
                  <a:srgbClr val="000000"/>
                </a:solidFill>
                <a:effectLst/>
                <a:latin typeface="Calibri" panose="020F0502020204030204" pitchFamily="34" charset="0"/>
              </a:rPr>
              <a:t>Include any copyright notices (if applicable)</a:t>
            </a:r>
            <a:r>
              <a:rPr lang="en-GB" sz="1600" b="0" i="0" u="none" strike="noStrike" dirty="0">
                <a:solidFill>
                  <a:srgbClr val="000000"/>
                </a:solidFill>
                <a:effectLst/>
                <a:latin typeface="Calibri" panose="020F0502020204030204" pitchFamily="34" charset="0"/>
              </a:rPr>
              <a:t>. If the work itself contains any copyright notices placed there by the copyright holder, those notices must be left intact, or reproduced in a way that is reasonable to the medium in which the work is being re-published.</a:t>
            </a:r>
            <a:r>
              <a:rPr lang="en-US" sz="1600" b="0" i="0" dirty="0">
                <a:solidFill>
                  <a:srgbClr val="000000"/>
                </a:solidFill>
                <a:effectLst/>
                <a:latin typeface="Calibri" panose="020F0502020204030204" pitchFamily="34" charset="0"/>
              </a:rPr>
              <a:t>​</a:t>
            </a:r>
            <a:endParaRPr lang="en-US" sz="1600" b="0" i="0" dirty="0">
              <a:solidFill>
                <a:srgbClr val="000000"/>
              </a:solidFill>
              <a:effectLst/>
              <a:latin typeface="Arial" panose="020B0604020202020204" pitchFamily="34" charset="0"/>
            </a:endParaRPr>
          </a:p>
          <a:p>
            <a:pPr algn="l" rtl="0" fontAlgn="base">
              <a:buFont typeface="Arial" panose="020B0604020202020204" pitchFamily="34" charset="0"/>
              <a:buChar char="•"/>
            </a:pPr>
            <a:r>
              <a:rPr lang="en-GB" sz="1600" b="1" i="0" u="none" strike="noStrike" dirty="0">
                <a:solidFill>
                  <a:srgbClr val="000000"/>
                </a:solidFill>
                <a:effectLst/>
                <a:latin typeface="Calibri" panose="020F0502020204030204" pitchFamily="34" charset="0"/>
              </a:rPr>
              <a:t>Cite the author's name, screen name, or user ID</a:t>
            </a:r>
            <a:r>
              <a:rPr lang="en-GB" sz="1600" b="0" i="0" u="none" strike="noStrike" dirty="0">
                <a:solidFill>
                  <a:srgbClr val="000000"/>
                </a:solidFill>
                <a:effectLst/>
                <a:latin typeface="Calibri" panose="020F0502020204030204" pitchFamily="34" charset="0"/>
              </a:rPr>
              <a:t>, etc. If the work is being published on the Internet, it is nice to link that name to the person's profile page, if such a page exists.</a:t>
            </a:r>
            <a:r>
              <a:rPr lang="en-US" sz="1600" b="0" i="0" dirty="0">
                <a:solidFill>
                  <a:srgbClr val="000000"/>
                </a:solidFill>
                <a:effectLst/>
                <a:latin typeface="Calibri" panose="020F0502020204030204" pitchFamily="34" charset="0"/>
              </a:rPr>
              <a:t>​</a:t>
            </a:r>
            <a:endParaRPr lang="en-US" sz="1600" b="0" i="0" dirty="0">
              <a:solidFill>
                <a:srgbClr val="000000"/>
              </a:solidFill>
              <a:effectLst/>
              <a:latin typeface="Arial" panose="020B0604020202020204" pitchFamily="34" charset="0"/>
            </a:endParaRPr>
          </a:p>
          <a:p>
            <a:pPr algn="l" rtl="0" fontAlgn="base">
              <a:buFont typeface="Arial" panose="020B0604020202020204" pitchFamily="34" charset="0"/>
              <a:buChar char="•"/>
            </a:pPr>
            <a:r>
              <a:rPr lang="en-GB" sz="1600" b="1" i="0" u="none" strike="noStrike" dirty="0">
                <a:solidFill>
                  <a:srgbClr val="000000"/>
                </a:solidFill>
                <a:effectLst/>
                <a:latin typeface="Calibri" panose="020F0502020204030204" pitchFamily="34" charset="0"/>
              </a:rPr>
              <a:t>Cite the work's title or name (if applicable)</a:t>
            </a:r>
            <a:r>
              <a:rPr lang="en-GB" sz="1600" b="0" i="0" u="none" strike="noStrike" dirty="0">
                <a:solidFill>
                  <a:srgbClr val="000000"/>
                </a:solidFill>
                <a:effectLst/>
                <a:latin typeface="Calibri" panose="020F0502020204030204" pitchFamily="34" charset="0"/>
              </a:rPr>
              <a:t>, if such a thing exists. If the work is being published on the Internet, it is nice to link the name or title directly to the original work.</a:t>
            </a:r>
            <a:r>
              <a:rPr lang="en-US" sz="1600" b="0" i="0" dirty="0">
                <a:solidFill>
                  <a:srgbClr val="000000"/>
                </a:solidFill>
                <a:effectLst/>
                <a:latin typeface="Calibri" panose="020F0502020204030204" pitchFamily="34" charset="0"/>
              </a:rPr>
              <a:t>​</a:t>
            </a:r>
            <a:endParaRPr lang="en-US" sz="1600" b="0" i="0" dirty="0">
              <a:solidFill>
                <a:srgbClr val="000000"/>
              </a:solidFill>
              <a:effectLst/>
              <a:latin typeface="Arial" panose="020B0604020202020204" pitchFamily="34" charset="0"/>
            </a:endParaRPr>
          </a:p>
          <a:p>
            <a:pPr algn="l" rtl="0" fontAlgn="base">
              <a:buFont typeface="Arial" panose="020B0604020202020204" pitchFamily="34" charset="0"/>
              <a:buChar char="•"/>
            </a:pPr>
            <a:r>
              <a:rPr lang="en-GB" sz="1600" b="1" i="0" u="none" strike="noStrike" dirty="0">
                <a:solidFill>
                  <a:srgbClr val="000000"/>
                </a:solidFill>
                <a:effectLst/>
                <a:latin typeface="Calibri" panose="020F0502020204030204" pitchFamily="34" charset="0"/>
              </a:rPr>
              <a:t>Cite the specific CC license the work is under</a:t>
            </a:r>
            <a:r>
              <a:rPr lang="en-GB" sz="1600" b="0" i="0" u="none" strike="noStrike" dirty="0">
                <a:solidFill>
                  <a:srgbClr val="000000"/>
                </a:solidFill>
                <a:effectLst/>
                <a:latin typeface="Calibri" panose="020F0502020204030204" pitchFamily="34" charset="0"/>
              </a:rPr>
              <a:t>. If the work is being published on the Internet, it is nice if the license citation links to the license on the CC website.</a:t>
            </a:r>
            <a:r>
              <a:rPr lang="en-US" sz="1600" b="0" i="0" dirty="0">
                <a:solidFill>
                  <a:srgbClr val="000000"/>
                </a:solidFill>
                <a:effectLst/>
                <a:latin typeface="Calibri" panose="020F0502020204030204" pitchFamily="34" charset="0"/>
              </a:rPr>
              <a:t>​</a:t>
            </a:r>
            <a:endParaRPr lang="en-US" sz="1600" b="0" i="0" dirty="0">
              <a:solidFill>
                <a:srgbClr val="000000"/>
              </a:solidFill>
              <a:effectLst/>
              <a:latin typeface="Arial" panose="020B0604020202020204" pitchFamily="34" charset="0"/>
            </a:endParaRPr>
          </a:p>
          <a:p>
            <a:pPr algn="l" rtl="0" fontAlgn="base">
              <a:buFont typeface="Arial" panose="020B0604020202020204" pitchFamily="34" charset="0"/>
              <a:buChar char="•"/>
            </a:pPr>
            <a:r>
              <a:rPr lang="en-GB" sz="1600" b="1" i="0" u="none" strike="noStrike" dirty="0">
                <a:solidFill>
                  <a:srgbClr val="000000"/>
                </a:solidFill>
                <a:effectLst/>
                <a:latin typeface="Calibri" panose="020F0502020204030204" pitchFamily="34" charset="0"/>
              </a:rPr>
              <a:t>Mention if the work is a derivative work or adaptation</a:t>
            </a:r>
            <a:r>
              <a:rPr lang="en-GB" sz="1600" b="0" i="0" u="none" strike="noStrike" dirty="0">
                <a:solidFill>
                  <a:srgbClr val="000000"/>
                </a:solidFill>
                <a:effectLst/>
                <a:latin typeface="Calibri" panose="020F0502020204030204" pitchFamily="34" charset="0"/>
              </a:rPr>
              <a:t>. In addition to the above, one needs to identify that their work is a derivative work, e.g., "This is a Finnish translation of [original work] by [author]." or "Screenplay based on [original work] by [author]."</a:t>
            </a:r>
            <a:r>
              <a:rPr lang="en-US" sz="1600" b="0" i="0" dirty="0">
                <a:solidFill>
                  <a:srgbClr val="000000"/>
                </a:solidFill>
                <a:effectLst/>
                <a:latin typeface="Calibri" panose="020F0502020204030204" pitchFamily="34" charset="0"/>
              </a:rPr>
              <a:t>​</a:t>
            </a:r>
            <a:endParaRPr lang="en-US" sz="1600" b="0" i="0" dirty="0">
              <a:solidFill>
                <a:srgbClr val="000000"/>
              </a:solidFill>
              <a:effectLst/>
              <a:latin typeface="Arial" panose="020B0604020202020204" pitchFamily="34" charset="0"/>
            </a:endParaRPr>
          </a:p>
        </p:txBody>
      </p:sp>
      <p:pic>
        <p:nvPicPr>
          <p:cNvPr id="2054" name="Picture 6">
            <a:extLst>
              <a:ext uri="{FF2B5EF4-FFF2-40B4-BE49-F238E27FC236}">
                <a16:creationId xmlns:a16="http://schemas.microsoft.com/office/drawing/2014/main" id="{BA63D22C-167F-05F1-8A4B-A347A180739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83386" y="262577"/>
            <a:ext cx="2125521" cy="21255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934658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0E413D7-DBE6-5501-793B-A4314724B55D}"/>
              </a:ext>
            </a:extLst>
          </p:cNvPr>
          <p:cNvSpPr>
            <a:spLocks noGrp="1"/>
          </p:cNvSpPr>
          <p:nvPr>
            <p:ph type="title"/>
          </p:nvPr>
        </p:nvSpPr>
        <p:spPr>
          <a:xfrm>
            <a:off x="808638" y="386930"/>
            <a:ext cx="10574724" cy="1188950"/>
          </a:xfrm>
        </p:spPr>
        <p:txBody>
          <a:bodyPr anchor="b">
            <a:normAutofit/>
          </a:bodyPr>
          <a:lstStyle/>
          <a:p>
            <a:r>
              <a:rPr lang="en-GB" sz="5400" dirty="0"/>
              <a:t>Creative Commons Cont.</a:t>
            </a:r>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11" name="Rectangle 10">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Content Placeholder 3">
            <a:extLst>
              <a:ext uri="{FF2B5EF4-FFF2-40B4-BE49-F238E27FC236}">
                <a16:creationId xmlns:a16="http://schemas.microsoft.com/office/drawing/2014/main" id="{7F4F48EB-D150-59BD-35D3-1669A1878F93}"/>
              </a:ext>
            </a:extLst>
          </p:cNvPr>
          <p:cNvSpPr>
            <a:spLocks noGrp="1"/>
          </p:cNvSpPr>
          <p:nvPr>
            <p:ph idx="1"/>
          </p:nvPr>
        </p:nvSpPr>
        <p:spPr>
          <a:xfrm>
            <a:off x="1825204" y="4340558"/>
            <a:ext cx="2501430" cy="1898260"/>
          </a:xfrm>
        </p:spPr>
        <p:txBody>
          <a:bodyPr>
            <a:normAutofit/>
          </a:bodyPr>
          <a:lstStyle/>
          <a:p>
            <a:pPr marL="0" indent="0" algn="ctr" rtl="0" fontAlgn="base">
              <a:buNone/>
            </a:pPr>
            <a:r>
              <a:rPr lang="en-US" sz="2000" b="1" i="0" u="none" strike="noStrike" dirty="0">
                <a:solidFill>
                  <a:srgbClr val="262626"/>
                </a:solidFill>
                <a:effectLst/>
                <a:latin typeface="Calibri" panose="020F0502020204030204" pitchFamily="34" charset="0"/>
              </a:rPr>
              <a:t>CC Zero</a:t>
            </a:r>
            <a:r>
              <a:rPr lang="en-US" sz="2000" b="1" i="0" dirty="0">
                <a:solidFill>
                  <a:srgbClr val="000000"/>
                </a:solidFill>
                <a:effectLst/>
                <a:latin typeface="Calibri" panose="020F0502020204030204" pitchFamily="34" charset="0"/>
              </a:rPr>
              <a:t>​​</a:t>
            </a:r>
          </a:p>
          <a:p>
            <a:pPr marL="0" indent="0" algn="ctr" rtl="0" fontAlgn="base">
              <a:buNone/>
            </a:pPr>
            <a:r>
              <a:rPr lang="en-US" sz="2000" b="0" i="0" u="none" strike="noStrike" dirty="0">
                <a:solidFill>
                  <a:srgbClr val="262626"/>
                </a:solidFill>
                <a:effectLst/>
                <a:latin typeface="Calibri" panose="020F0502020204030204" pitchFamily="34" charset="0"/>
              </a:rPr>
              <a:t>This relinquishes copyright and releases it into the public domain.</a:t>
            </a:r>
            <a:r>
              <a:rPr lang="en-US" sz="2000" b="0" i="0" dirty="0">
                <a:solidFill>
                  <a:srgbClr val="000000"/>
                </a:solidFill>
                <a:effectLst/>
                <a:latin typeface="Calibri" panose="020F0502020204030204" pitchFamily="34" charset="0"/>
              </a:rPr>
              <a:t>​​</a:t>
            </a:r>
            <a:endParaRPr lang="en-US" sz="2000" b="0" i="0" dirty="0">
              <a:solidFill>
                <a:srgbClr val="000000"/>
              </a:solidFill>
              <a:effectLst/>
              <a:latin typeface="Arial" panose="020B0604020202020204" pitchFamily="34" charset="0"/>
            </a:endParaRPr>
          </a:p>
          <a:p>
            <a:endParaRPr lang="en-GB" sz="2000" dirty="0"/>
          </a:p>
        </p:txBody>
      </p:sp>
      <p:pic>
        <p:nvPicPr>
          <p:cNvPr id="4101" name="Picture 5">
            <a:extLst>
              <a:ext uri="{FF2B5EF4-FFF2-40B4-BE49-F238E27FC236}">
                <a16:creationId xmlns:a16="http://schemas.microsoft.com/office/drawing/2014/main" id="{5B4925E5-59FE-E1BE-A254-57C5E5A2E0B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26287" y="2393300"/>
            <a:ext cx="1620417" cy="1620417"/>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a:extLst>
              <a:ext uri="{FF2B5EF4-FFF2-40B4-BE49-F238E27FC236}">
                <a16:creationId xmlns:a16="http://schemas.microsoft.com/office/drawing/2014/main" id="{AABB2D38-94C4-6AB3-E1F9-6A9BEE4EE0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35089" y="2393299"/>
            <a:ext cx="1620417" cy="1620417"/>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81F53863-2F4A-1CB8-1A14-D5E29F6EFBA2}"/>
              </a:ext>
            </a:extLst>
          </p:cNvPr>
          <p:cNvSpPr txBox="1"/>
          <p:nvPr/>
        </p:nvSpPr>
        <p:spPr>
          <a:xfrm>
            <a:off x="7094582" y="4412525"/>
            <a:ext cx="2501430" cy="1631216"/>
          </a:xfrm>
          <a:prstGeom prst="rect">
            <a:avLst/>
          </a:prstGeom>
          <a:noFill/>
        </p:spPr>
        <p:txBody>
          <a:bodyPr wrap="square">
            <a:spAutoFit/>
          </a:bodyPr>
          <a:lstStyle/>
          <a:p>
            <a:pPr algn="ctr" rtl="0" fontAlgn="base"/>
            <a:r>
              <a:rPr lang="en-US" sz="2000" b="1" i="0" u="none" strike="noStrike" dirty="0">
                <a:solidFill>
                  <a:srgbClr val="262626"/>
                </a:solidFill>
                <a:effectLst/>
                <a:latin typeface="Calibri" panose="020F0502020204030204" pitchFamily="34" charset="0"/>
              </a:rPr>
              <a:t>Public Domain Mark</a:t>
            </a:r>
            <a:r>
              <a:rPr lang="en-US" sz="2000" b="1" i="0" dirty="0">
                <a:solidFill>
                  <a:srgbClr val="000000"/>
                </a:solidFill>
                <a:effectLst/>
                <a:latin typeface="Calibri" panose="020F0502020204030204" pitchFamily="34" charset="0"/>
              </a:rPr>
              <a:t>​</a:t>
            </a:r>
            <a:endParaRPr lang="en-US" sz="2000" b="1" i="0" dirty="0">
              <a:solidFill>
                <a:srgbClr val="000000"/>
              </a:solidFill>
              <a:effectLst/>
              <a:latin typeface="Arial" panose="020B0604020202020204" pitchFamily="34" charset="0"/>
            </a:endParaRPr>
          </a:p>
          <a:p>
            <a:pPr algn="ctr" rtl="0" fontAlgn="base"/>
            <a:r>
              <a:rPr lang="en-US" sz="2000" b="0" i="0" dirty="0">
                <a:solidFill>
                  <a:srgbClr val="000000"/>
                </a:solidFill>
                <a:effectLst/>
                <a:latin typeface="Calibri" panose="020F0502020204030204" pitchFamily="34" charset="0"/>
              </a:rPr>
              <a:t>​</a:t>
            </a:r>
            <a:endParaRPr lang="en-US" sz="2000" b="0" i="0" dirty="0">
              <a:solidFill>
                <a:srgbClr val="000000"/>
              </a:solidFill>
              <a:effectLst/>
              <a:latin typeface="Arial" panose="020B0604020202020204" pitchFamily="34" charset="0"/>
            </a:endParaRPr>
          </a:p>
          <a:p>
            <a:pPr algn="ctr" rtl="0" fontAlgn="base"/>
            <a:r>
              <a:rPr lang="en-US" sz="2000" b="0" i="0" u="none" strike="noStrike" dirty="0">
                <a:solidFill>
                  <a:srgbClr val="262626"/>
                </a:solidFill>
                <a:effectLst/>
                <a:latin typeface="Calibri" panose="020F0502020204030204" pitchFamily="34" charset="0"/>
              </a:rPr>
              <a:t>Indicates works that are already in the public domain.</a:t>
            </a:r>
            <a:r>
              <a:rPr lang="en-US" sz="2000" b="0" i="0" dirty="0">
                <a:solidFill>
                  <a:srgbClr val="000000"/>
                </a:solidFill>
                <a:effectLst/>
                <a:latin typeface="Calibri" panose="020F0502020204030204" pitchFamily="34" charset="0"/>
              </a:rPr>
              <a:t>​</a:t>
            </a:r>
            <a:endParaRPr lang="en-US" sz="2000" b="0" i="0" dirty="0">
              <a:solidFill>
                <a:srgbClr val="000000"/>
              </a:solidFill>
              <a:effectLst/>
              <a:latin typeface="Arial" panose="020B0604020202020204" pitchFamily="34" charset="0"/>
            </a:endParaRPr>
          </a:p>
        </p:txBody>
      </p:sp>
    </p:spTree>
    <p:extLst>
      <p:ext uri="{BB962C8B-B14F-4D97-AF65-F5344CB8AC3E}">
        <p14:creationId xmlns:p14="http://schemas.microsoft.com/office/powerpoint/2010/main" val="21719483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0E413D7-DBE6-5501-793B-A4314724B55D}"/>
              </a:ext>
            </a:extLst>
          </p:cNvPr>
          <p:cNvSpPr>
            <a:spLocks noGrp="1"/>
          </p:cNvSpPr>
          <p:nvPr>
            <p:ph type="title"/>
          </p:nvPr>
        </p:nvSpPr>
        <p:spPr>
          <a:xfrm>
            <a:off x="808638" y="386930"/>
            <a:ext cx="10574724" cy="1188950"/>
          </a:xfrm>
        </p:spPr>
        <p:txBody>
          <a:bodyPr anchor="b">
            <a:normAutofit/>
          </a:bodyPr>
          <a:lstStyle/>
          <a:p>
            <a:r>
              <a:rPr lang="en-GB" sz="5400" dirty="0"/>
              <a:t>Creative Commons Cont.</a:t>
            </a:r>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11" name="Rectangle 10">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32988F3C-3A2D-4744-8C09-BF9C6DB8F6C0}"/>
              </a:ext>
            </a:extLst>
          </p:cNvPr>
          <p:cNvSpPr>
            <a:spLocks noGrp="1"/>
          </p:cNvSpPr>
          <p:nvPr>
            <p:ph idx="1"/>
          </p:nvPr>
        </p:nvSpPr>
        <p:spPr>
          <a:xfrm>
            <a:off x="838200" y="2780067"/>
            <a:ext cx="6461157" cy="3396895"/>
          </a:xfrm>
        </p:spPr>
        <p:txBody>
          <a:bodyPr>
            <a:normAutofit/>
          </a:bodyPr>
          <a:lstStyle/>
          <a:p>
            <a:pPr algn="l" rtl="0" fontAlgn="base"/>
            <a:r>
              <a:rPr lang="en-US" b="0" i="0" u="none" strike="noStrike" dirty="0">
                <a:solidFill>
                  <a:srgbClr val="000000"/>
                </a:solidFill>
                <a:effectLst/>
                <a:latin typeface="Arial" panose="020B0604020202020204" pitchFamily="34" charset="0"/>
              </a:rPr>
              <a:t>Non-profit organization.</a:t>
            </a:r>
            <a:r>
              <a:rPr lang="en-US" b="0" i="0" dirty="0">
                <a:solidFill>
                  <a:srgbClr val="000000"/>
                </a:solidFill>
                <a:effectLst/>
                <a:latin typeface="Arial" panose="020B0604020202020204" pitchFamily="34" charset="0"/>
              </a:rPr>
              <a:t>​</a:t>
            </a:r>
          </a:p>
          <a:p>
            <a:pPr marL="0" indent="0" algn="l" rtl="0" fontAlgn="base">
              <a:buNone/>
            </a:pPr>
            <a:r>
              <a:rPr lang="en-US" b="0" i="0" dirty="0">
                <a:solidFill>
                  <a:srgbClr val="000000"/>
                </a:solidFill>
                <a:effectLst/>
                <a:latin typeface="Arial" panose="020B0604020202020204" pitchFamily="34" charset="0"/>
              </a:rPr>
              <a:t>​</a:t>
            </a:r>
          </a:p>
          <a:p>
            <a:pPr algn="l" rtl="0" fontAlgn="base"/>
            <a:r>
              <a:rPr lang="en-US" b="0" i="0" u="none" strike="noStrike" dirty="0">
                <a:solidFill>
                  <a:srgbClr val="000000"/>
                </a:solidFill>
                <a:effectLst/>
                <a:latin typeface="Arial" panose="020B0604020202020204" pitchFamily="34" charset="0"/>
              </a:rPr>
              <a:t>Software that is distributed for peer review and development. </a:t>
            </a:r>
            <a:r>
              <a:rPr lang="en-US" b="0" i="0" dirty="0">
                <a:solidFill>
                  <a:srgbClr val="000000"/>
                </a:solidFill>
                <a:effectLst/>
                <a:latin typeface="Arial" panose="020B0604020202020204" pitchFamily="34" charset="0"/>
              </a:rPr>
              <a:t>​</a:t>
            </a:r>
          </a:p>
          <a:p>
            <a:pPr marL="0" indent="0" algn="l" rtl="0" fontAlgn="base">
              <a:buNone/>
            </a:pPr>
            <a:r>
              <a:rPr lang="en-US" b="0" i="0" dirty="0">
                <a:solidFill>
                  <a:srgbClr val="000000"/>
                </a:solidFill>
                <a:effectLst/>
                <a:latin typeface="Arial" panose="020B0604020202020204" pitchFamily="34" charset="0"/>
              </a:rPr>
              <a:t>​</a:t>
            </a:r>
          </a:p>
          <a:p>
            <a:pPr algn="l" rtl="0" fontAlgn="base"/>
            <a:r>
              <a:rPr lang="en-US" b="0" i="0" u="none" strike="noStrike" dirty="0">
                <a:solidFill>
                  <a:srgbClr val="000000"/>
                </a:solidFill>
                <a:effectLst/>
                <a:latin typeface="Arial" panose="020B0604020202020204" pitchFamily="34" charset="0"/>
              </a:rPr>
              <a:t>Freely shared and available.</a:t>
            </a:r>
            <a:r>
              <a:rPr lang="en-US" b="0" i="0" dirty="0">
                <a:solidFill>
                  <a:srgbClr val="000000"/>
                </a:solidFill>
                <a:effectLst/>
                <a:latin typeface="Arial" panose="020B0604020202020204" pitchFamily="34" charset="0"/>
              </a:rPr>
              <a:t>​</a:t>
            </a:r>
          </a:p>
          <a:p>
            <a:pPr marL="0" indent="0">
              <a:buNone/>
            </a:pPr>
            <a:endParaRPr lang="en-GB" dirty="0"/>
          </a:p>
        </p:txBody>
      </p:sp>
      <p:pic>
        <p:nvPicPr>
          <p:cNvPr id="6146" name="Picture 2">
            <a:extLst>
              <a:ext uri="{FF2B5EF4-FFF2-40B4-BE49-F238E27FC236}">
                <a16:creationId xmlns:a16="http://schemas.microsoft.com/office/drawing/2014/main" id="{0C621B24-FCB3-4D2D-7210-51259677B81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08169" y="1958202"/>
            <a:ext cx="3337612" cy="47211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325074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0E413D7-DBE6-5501-793B-A4314724B55D}"/>
              </a:ext>
            </a:extLst>
          </p:cNvPr>
          <p:cNvSpPr>
            <a:spLocks noGrp="1"/>
          </p:cNvSpPr>
          <p:nvPr>
            <p:ph type="title"/>
          </p:nvPr>
        </p:nvSpPr>
        <p:spPr>
          <a:xfrm>
            <a:off x="808638" y="386930"/>
            <a:ext cx="10574724" cy="1188950"/>
          </a:xfrm>
        </p:spPr>
        <p:txBody>
          <a:bodyPr anchor="b">
            <a:normAutofit/>
          </a:bodyPr>
          <a:lstStyle/>
          <a:p>
            <a:r>
              <a:rPr lang="en-GB" sz="5400" dirty="0"/>
              <a:t>Creative Commons Cont.</a:t>
            </a:r>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11" name="Rectangle 10">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32988F3C-3A2D-4744-8C09-BF9C6DB8F6C0}"/>
              </a:ext>
            </a:extLst>
          </p:cNvPr>
          <p:cNvSpPr>
            <a:spLocks noGrp="1"/>
          </p:cNvSpPr>
          <p:nvPr>
            <p:ph idx="1"/>
          </p:nvPr>
        </p:nvSpPr>
        <p:spPr>
          <a:xfrm>
            <a:off x="838200" y="2780067"/>
            <a:ext cx="6461157" cy="3396895"/>
          </a:xfrm>
        </p:spPr>
        <p:txBody>
          <a:bodyPr>
            <a:normAutofit/>
          </a:bodyPr>
          <a:lstStyle/>
          <a:p>
            <a:pPr algn="l" rtl="0" fontAlgn="base"/>
            <a:r>
              <a:rPr lang="en-US" b="0" i="0" u="none" strike="noStrike" dirty="0">
                <a:solidFill>
                  <a:srgbClr val="000000"/>
                </a:solidFill>
                <a:effectLst/>
                <a:latin typeface="Arial" panose="020B0604020202020204" pitchFamily="34" charset="0"/>
              </a:rPr>
              <a:t>Non-profit organization.</a:t>
            </a:r>
            <a:r>
              <a:rPr lang="en-US" b="0" i="0" dirty="0">
                <a:solidFill>
                  <a:srgbClr val="000000"/>
                </a:solidFill>
                <a:effectLst/>
                <a:latin typeface="Arial" panose="020B0604020202020204" pitchFamily="34" charset="0"/>
              </a:rPr>
              <a:t>​</a:t>
            </a:r>
          </a:p>
          <a:p>
            <a:pPr marL="0" indent="0" algn="l" rtl="0" fontAlgn="base">
              <a:buNone/>
            </a:pPr>
            <a:r>
              <a:rPr lang="en-US" b="0" i="0" dirty="0">
                <a:solidFill>
                  <a:srgbClr val="000000"/>
                </a:solidFill>
                <a:effectLst/>
                <a:latin typeface="Arial" panose="020B0604020202020204" pitchFamily="34" charset="0"/>
              </a:rPr>
              <a:t>​</a:t>
            </a:r>
          </a:p>
          <a:p>
            <a:pPr algn="l" rtl="0" fontAlgn="base"/>
            <a:r>
              <a:rPr lang="en-US" b="0" i="0" u="none" strike="noStrike" dirty="0">
                <a:solidFill>
                  <a:srgbClr val="000000"/>
                </a:solidFill>
                <a:effectLst/>
                <a:latin typeface="Arial" panose="020B0604020202020204" pitchFamily="34" charset="0"/>
              </a:rPr>
              <a:t>Software that is distributed for peer review and development. </a:t>
            </a:r>
            <a:r>
              <a:rPr lang="en-US" b="0" i="0" dirty="0">
                <a:solidFill>
                  <a:srgbClr val="000000"/>
                </a:solidFill>
                <a:effectLst/>
                <a:latin typeface="Arial" panose="020B0604020202020204" pitchFamily="34" charset="0"/>
              </a:rPr>
              <a:t>​</a:t>
            </a:r>
          </a:p>
          <a:p>
            <a:pPr marL="0" indent="0" algn="l" rtl="0" fontAlgn="base">
              <a:buNone/>
            </a:pPr>
            <a:r>
              <a:rPr lang="en-US" b="0" i="0" dirty="0">
                <a:solidFill>
                  <a:srgbClr val="000000"/>
                </a:solidFill>
                <a:effectLst/>
                <a:latin typeface="Arial" panose="020B0604020202020204" pitchFamily="34" charset="0"/>
              </a:rPr>
              <a:t>​</a:t>
            </a:r>
          </a:p>
          <a:p>
            <a:pPr algn="l" rtl="0" fontAlgn="base"/>
            <a:r>
              <a:rPr lang="en-US" b="0" i="0" u="none" strike="noStrike" dirty="0">
                <a:solidFill>
                  <a:srgbClr val="000000"/>
                </a:solidFill>
                <a:effectLst/>
                <a:latin typeface="Arial" panose="020B0604020202020204" pitchFamily="34" charset="0"/>
              </a:rPr>
              <a:t>Freely shared and available.</a:t>
            </a:r>
            <a:r>
              <a:rPr lang="en-US" b="0" i="0" dirty="0">
                <a:solidFill>
                  <a:srgbClr val="000000"/>
                </a:solidFill>
                <a:effectLst/>
                <a:latin typeface="Arial" panose="020B0604020202020204" pitchFamily="34" charset="0"/>
              </a:rPr>
              <a:t>​</a:t>
            </a:r>
          </a:p>
          <a:p>
            <a:pPr marL="0" indent="0">
              <a:buNone/>
            </a:pPr>
            <a:endParaRPr lang="en-GB" dirty="0"/>
          </a:p>
        </p:txBody>
      </p:sp>
      <p:pic>
        <p:nvPicPr>
          <p:cNvPr id="6146" name="Picture 2">
            <a:extLst>
              <a:ext uri="{FF2B5EF4-FFF2-40B4-BE49-F238E27FC236}">
                <a16:creationId xmlns:a16="http://schemas.microsoft.com/office/drawing/2014/main" id="{0C621B24-FCB3-4D2D-7210-51259677B81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08169" y="1958202"/>
            <a:ext cx="3337612" cy="47211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813374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657294D-F52F-5F27-4B31-029D3E2F9165}"/>
              </a:ext>
            </a:extLst>
          </p:cNvPr>
          <p:cNvSpPr>
            <a:spLocks noGrp="1"/>
          </p:cNvSpPr>
          <p:nvPr>
            <p:ph type="title"/>
          </p:nvPr>
        </p:nvSpPr>
        <p:spPr>
          <a:xfrm>
            <a:off x="589560" y="856180"/>
            <a:ext cx="4560584" cy="1128068"/>
          </a:xfrm>
        </p:spPr>
        <p:txBody>
          <a:bodyPr anchor="ctr">
            <a:normAutofit fontScale="90000"/>
          </a:bodyPr>
          <a:lstStyle/>
          <a:p>
            <a:r>
              <a:rPr lang="en-GB" sz="4000" dirty="0"/>
              <a:t>KV6002 Team Project and Professionalism – Week 1</a:t>
            </a:r>
          </a:p>
        </p:txBody>
      </p:sp>
      <p:grpSp>
        <p:nvGrpSpPr>
          <p:cNvPr id="12" name="Group 11">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13" name="Rectangle 12">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220BA32-8297-9809-7736-7179BB162BCB}"/>
              </a:ext>
            </a:extLst>
          </p:cNvPr>
          <p:cNvSpPr>
            <a:spLocks noGrp="1"/>
          </p:cNvSpPr>
          <p:nvPr>
            <p:ph idx="1"/>
          </p:nvPr>
        </p:nvSpPr>
        <p:spPr>
          <a:xfrm>
            <a:off x="590719" y="2330505"/>
            <a:ext cx="4559425" cy="2382063"/>
          </a:xfrm>
        </p:spPr>
        <p:txBody>
          <a:bodyPr anchor="ctr">
            <a:normAutofit fontScale="92500" lnSpcReduction="10000"/>
          </a:bodyPr>
          <a:lstStyle/>
          <a:p>
            <a:pPr marL="0" indent="0">
              <a:buNone/>
            </a:pPr>
            <a:r>
              <a:rPr lang="en-GB" sz="2000" dirty="0">
                <a:latin typeface="Open Sans" panose="020B0606030504020204" pitchFamily="34" charset="0"/>
              </a:rPr>
              <a:t>Today I will: </a:t>
            </a:r>
          </a:p>
          <a:p>
            <a:pPr marL="0" indent="0">
              <a:buNone/>
            </a:pPr>
            <a:r>
              <a:rPr lang="en-GB" sz="2000" dirty="0">
                <a:latin typeface="Open Sans" panose="020B0606030504020204" pitchFamily="34" charset="0"/>
              </a:rPr>
              <a:t>1. Cover each of the ‘issues’ &amp; clarify what we mean</a:t>
            </a:r>
          </a:p>
          <a:p>
            <a:pPr marL="0" indent="0">
              <a:buNone/>
            </a:pPr>
            <a:r>
              <a:rPr lang="en-GB" sz="2000" dirty="0">
                <a:latin typeface="Open Sans" panose="020B0606030504020204" pitchFamily="34" charset="0"/>
              </a:rPr>
              <a:t>2. Go through some examples applied to real world projects</a:t>
            </a:r>
          </a:p>
          <a:p>
            <a:pPr marL="0" indent="0">
              <a:buNone/>
            </a:pPr>
            <a:r>
              <a:rPr lang="en-GB" sz="2000" dirty="0">
                <a:latin typeface="Open Sans" panose="020B0606030504020204" pitchFamily="34" charset="0"/>
              </a:rPr>
              <a:t>3. Give some tips on how to consider issues that apply to your current project.</a:t>
            </a:r>
          </a:p>
        </p:txBody>
      </p:sp>
      <p:sp>
        <p:nvSpPr>
          <p:cNvPr id="18" name="Rectangle 17">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2" descr="389,587 Group Project Images, Stock Photos &amp; Vectors | Shutterstock">
            <a:extLst>
              <a:ext uri="{FF2B5EF4-FFF2-40B4-BE49-F238E27FC236}">
                <a16:creationId xmlns:a16="http://schemas.microsoft.com/office/drawing/2014/main" id="{ADE9837E-3138-E1C6-1BFF-002CF0D97C8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9078" r="6668" b="7871"/>
          <a:stretch/>
        </p:blipFill>
        <p:spPr bwMode="auto">
          <a:xfrm>
            <a:off x="5977788" y="1006027"/>
            <a:ext cx="5425410" cy="48453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2443064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271" name="Rectangle 11270">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B47B44D-C462-3A07-0E24-98DCA32CB9B6}"/>
              </a:ext>
            </a:extLst>
          </p:cNvPr>
          <p:cNvSpPr>
            <a:spLocks noGrp="1"/>
          </p:cNvSpPr>
          <p:nvPr>
            <p:ph type="title"/>
          </p:nvPr>
        </p:nvSpPr>
        <p:spPr>
          <a:xfrm>
            <a:off x="589560" y="856180"/>
            <a:ext cx="4560584" cy="1128068"/>
          </a:xfrm>
        </p:spPr>
        <p:txBody>
          <a:bodyPr anchor="ctr">
            <a:normAutofit/>
          </a:bodyPr>
          <a:lstStyle/>
          <a:p>
            <a:r>
              <a:rPr lang="en-GB" sz="3700" dirty="0"/>
              <a:t>Open Source Repos</a:t>
            </a:r>
          </a:p>
        </p:txBody>
      </p:sp>
      <p:grpSp>
        <p:nvGrpSpPr>
          <p:cNvPr id="11273" name="Group 11272">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11274" name="Rectangle 11273">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75" name="Rectangle 11274">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277" name="Rectangle 11276">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1922F5E-4C27-F88E-A895-8910C9B1180B}"/>
              </a:ext>
            </a:extLst>
          </p:cNvPr>
          <p:cNvSpPr>
            <a:spLocks noGrp="1"/>
          </p:cNvSpPr>
          <p:nvPr>
            <p:ph idx="1"/>
          </p:nvPr>
        </p:nvSpPr>
        <p:spPr>
          <a:xfrm>
            <a:off x="589560" y="2497890"/>
            <a:ext cx="4559425" cy="3979585"/>
          </a:xfrm>
        </p:spPr>
        <p:txBody>
          <a:bodyPr anchor="ctr">
            <a:normAutofit/>
          </a:bodyPr>
          <a:lstStyle/>
          <a:p>
            <a:pPr marL="0" indent="0" algn="l" rtl="0" fontAlgn="base">
              <a:buNone/>
            </a:pPr>
            <a:r>
              <a:rPr lang="en-US" sz="2000" b="1" i="0" u="none" strike="noStrike" dirty="0">
                <a:solidFill>
                  <a:srgbClr val="000000"/>
                </a:solidFill>
                <a:effectLst/>
                <a:latin typeface="Calibri" panose="020F0502020204030204" pitchFamily="34" charset="0"/>
              </a:rPr>
              <a:t>There are a lots of repositories including:</a:t>
            </a:r>
            <a:r>
              <a:rPr lang="en-US" sz="2000" b="1" i="0" dirty="0">
                <a:solidFill>
                  <a:srgbClr val="000000"/>
                </a:solidFill>
                <a:effectLst/>
                <a:latin typeface="Calibri" panose="020F0502020204030204" pitchFamily="34" charset="0"/>
              </a:rPr>
              <a:t>​</a:t>
            </a:r>
            <a:endParaRPr lang="en-US" sz="2000" b="1" i="0" dirty="0">
              <a:solidFill>
                <a:srgbClr val="000000"/>
              </a:solidFill>
              <a:effectLst/>
              <a:latin typeface="Arial" panose="020B0604020202020204" pitchFamily="34" charset="0"/>
            </a:endParaRPr>
          </a:p>
          <a:p>
            <a:pPr algn="l" rtl="0" fontAlgn="base">
              <a:buFont typeface="Arial" panose="020B0604020202020204" pitchFamily="34" charset="0"/>
              <a:buChar char="•"/>
            </a:pPr>
            <a:r>
              <a:rPr lang="en-US" sz="2000" b="0" i="0" u="none" strike="noStrike" dirty="0">
                <a:solidFill>
                  <a:srgbClr val="000000"/>
                </a:solidFill>
                <a:effectLst/>
                <a:latin typeface="Calibri" panose="020F0502020204030204" pitchFamily="34" charset="0"/>
              </a:rPr>
              <a:t>GitHub</a:t>
            </a:r>
            <a:r>
              <a:rPr lang="en-US" sz="2000" b="0" i="0" dirty="0">
                <a:solidFill>
                  <a:srgbClr val="000000"/>
                </a:solidFill>
                <a:effectLst/>
                <a:latin typeface="Calibri" panose="020F0502020204030204" pitchFamily="34" charset="0"/>
              </a:rPr>
              <a:t>​</a:t>
            </a:r>
            <a:endParaRPr lang="en-US" sz="2000" b="0" i="0" dirty="0">
              <a:solidFill>
                <a:srgbClr val="000000"/>
              </a:solidFill>
              <a:effectLst/>
              <a:latin typeface="Arial" panose="020B0604020202020204" pitchFamily="34" charset="0"/>
            </a:endParaRPr>
          </a:p>
          <a:p>
            <a:pPr algn="l" rtl="0" fontAlgn="base">
              <a:buFont typeface="Arial" panose="020B0604020202020204" pitchFamily="34" charset="0"/>
              <a:buChar char="•"/>
            </a:pPr>
            <a:r>
              <a:rPr lang="en-US" sz="2000" b="0" i="0" u="none" strike="noStrike" dirty="0">
                <a:solidFill>
                  <a:srgbClr val="000000"/>
                </a:solidFill>
                <a:effectLst/>
                <a:latin typeface="Calibri" panose="020F0502020204030204" pitchFamily="34" charset="0"/>
              </a:rPr>
              <a:t>GitLab</a:t>
            </a:r>
            <a:r>
              <a:rPr lang="en-US" sz="2000" b="0" i="0" dirty="0">
                <a:solidFill>
                  <a:srgbClr val="000000"/>
                </a:solidFill>
                <a:effectLst/>
                <a:latin typeface="Calibri" panose="020F0502020204030204" pitchFamily="34" charset="0"/>
              </a:rPr>
              <a:t>​</a:t>
            </a:r>
            <a:endParaRPr lang="en-US" sz="2000" b="0" i="0" dirty="0">
              <a:solidFill>
                <a:srgbClr val="000000"/>
              </a:solidFill>
              <a:effectLst/>
              <a:latin typeface="Arial" panose="020B0604020202020204" pitchFamily="34" charset="0"/>
            </a:endParaRPr>
          </a:p>
          <a:p>
            <a:pPr algn="l" rtl="0" fontAlgn="base">
              <a:buFont typeface="Arial" panose="020B0604020202020204" pitchFamily="34" charset="0"/>
              <a:buChar char="•"/>
            </a:pPr>
            <a:r>
              <a:rPr lang="en-US" sz="2000" b="0" i="0" u="none" strike="noStrike" dirty="0" err="1">
                <a:solidFill>
                  <a:srgbClr val="000000"/>
                </a:solidFill>
                <a:effectLst/>
                <a:latin typeface="Calibri" panose="020F0502020204030204" pitchFamily="34" charset="0"/>
              </a:rPr>
              <a:t>Gitolite</a:t>
            </a:r>
            <a:r>
              <a:rPr lang="en-US" sz="2000" b="0" i="0" dirty="0">
                <a:solidFill>
                  <a:srgbClr val="000000"/>
                </a:solidFill>
                <a:effectLst/>
                <a:latin typeface="Calibri" panose="020F0502020204030204" pitchFamily="34" charset="0"/>
              </a:rPr>
              <a:t>​</a:t>
            </a:r>
            <a:endParaRPr lang="en-US" sz="2000" b="0" i="0" dirty="0">
              <a:solidFill>
                <a:srgbClr val="000000"/>
              </a:solidFill>
              <a:effectLst/>
              <a:latin typeface="Arial" panose="020B0604020202020204" pitchFamily="34" charset="0"/>
            </a:endParaRPr>
          </a:p>
          <a:p>
            <a:pPr algn="l" rtl="0" fontAlgn="base">
              <a:buFont typeface="Arial" panose="020B0604020202020204" pitchFamily="34" charset="0"/>
              <a:buChar char="•"/>
            </a:pPr>
            <a:r>
              <a:rPr lang="en-US" sz="2000" b="0" i="0" u="none" strike="noStrike" dirty="0" err="1">
                <a:solidFill>
                  <a:srgbClr val="000000"/>
                </a:solidFill>
                <a:effectLst/>
                <a:latin typeface="Calibri" panose="020F0502020204030204" pitchFamily="34" charset="0"/>
              </a:rPr>
              <a:t>Gitea</a:t>
            </a:r>
            <a:r>
              <a:rPr lang="en-US" sz="2000" b="0" i="0" dirty="0">
                <a:solidFill>
                  <a:srgbClr val="000000"/>
                </a:solidFill>
                <a:effectLst/>
                <a:latin typeface="Calibri" panose="020F0502020204030204" pitchFamily="34" charset="0"/>
              </a:rPr>
              <a:t>​</a:t>
            </a:r>
            <a:endParaRPr lang="en-US" sz="2000" b="0" i="0" dirty="0">
              <a:solidFill>
                <a:srgbClr val="000000"/>
              </a:solidFill>
              <a:effectLst/>
              <a:latin typeface="Arial" panose="020B0604020202020204" pitchFamily="34" charset="0"/>
            </a:endParaRPr>
          </a:p>
          <a:p>
            <a:pPr algn="l" rtl="0" fontAlgn="base">
              <a:buFont typeface="Arial" panose="020B0604020202020204" pitchFamily="34" charset="0"/>
              <a:buChar char="•"/>
            </a:pPr>
            <a:r>
              <a:rPr lang="en-US" sz="2000" b="0" i="0" u="none" strike="noStrike" dirty="0">
                <a:solidFill>
                  <a:srgbClr val="000000"/>
                </a:solidFill>
                <a:effectLst/>
                <a:latin typeface="Calibri" panose="020F0502020204030204" pitchFamily="34" charset="0"/>
              </a:rPr>
              <a:t>Bitbucket</a:t>
            </a:r>
            <a:r>
              <a:rPr lang="en-US" sz="2000" b="0" i="0" dirty="0">
                <a:solidFill>
                  <a:srgbClr val="000000"/>
                </a:solidFill>
                <a:effectLst/>
                <a:latin typeface="Calibri" panose="020F0502020204030204" pitchFamily="34" charset="0"/>
              </a:rPr>
              <a:t>​</a:t>
            </a:r>
            <a:endParaRPr lang="en-US" sz="2000" b="0" i="0" dirty="0">
              <a:solidFill>
                <a:srgbClr val="000000"/>
              </a:solidFill>
              <a:effectLst/>
              <a:latin typeface="Arial" panose="020B0604020202020204" pitchFamily="34" charset="0"/>
            </a:endParaRPr>
          </a:p>
          <a:p>
            <a:pPr algn="l" rtl="0" fontAlgn="base">
              <a:buFont typeface="Arial" panose="020B0604020202020204" pitchFamily="34" charset="0"/>
              <a:buChar char="•"/>
            </a:pPr>
            <a:r>
              <a:rPr lang="en-US" sz="2000" b="0" i="0" u="none" strike="noStrike" dirty="0" err="1">
                <a:solidFill>
                  <a:srgbClr val="000000"/>
                </a:solidFill>
                <a:effectLst/>
                <a:latin typeface="Calibri" panose="020F0502020204030204" pitchFamily="34" charset="0"/>
              </a:rPr>
              <a:t>SourceForge</a:t>
            </a:r>
            <a:r>
              <a:rPr lang="en-US" sz="2000" b="0" i="0" dirty="0">
                <a:solidFill>
                  <a:srgbClr val="000000"/>
                </a:solidFill>
                <a:effectLst/>
                <a:latin typeface="Calibri" panose="020F0502020204030204" pitchFamily="34" charset="0"/>
              </a:rPr>
              <a:t>​</a:t>
            </a:r>
            <a:endParaRPr lang="en-US" sz="2000" b="0" i="0" dirty="0">
              <a:solidFill>
                <a:srgbClr val="000000"/>
              </a:solidFill>
              <a:effectLst/>
              <a:latin typeface="Arial" panose="020B0604020202020204" pitchFamily="34" charset="0"/>
            </a:endParaRPr>
          </a:p>
          <a:p>
            <a:pPr marL="0" indent="0" algn="l" rtl="0" fontAlgn="base">
              <a:buNone/>
            </a:pPr>
            <a:endParaRPr lang="en-US" sz="1400" b="0" i="0" dirty="0">
              <a:solidFill>
                <a:srgbClr val="000000"/>
              </a:solidFill>
              <a:effectLst/>
              <a:latin typeface="Arial" panose="020B0604020202020204" pitchFamily="34" charset="0"/>
            </a:endParaRPr>
          </a:p>
        </p:txBody>
      </p:sp>
      <p:sp>
        <p:nvSpPr>
          <p:cNvPr id="11279" name="Rectangle 11278">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81" name="Rectangle 11280">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194" name="Picture 2">
            <a:extLst>
              <a:ext uri="{FF2B5EF4-FFF2-40B4-BE49-F238E27FC236}">
                <a16:creationId xmlns:a16="http://schemas.microsoft.com/office/drawing/2014/main" id="{C253B7C1-D5B7-8170-E24C-BAD5AA7423D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14070" y="1329550"/>
            <a:ext cx="5675317" cy="41988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895505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0E413D7-DBE6-5501-793B-A4314724B55D}"/>
              </a:ext>
            </a:extLst>
          </p:cNvPr>
          <p:cNvSpPr>
            <a:spLocks noGrp="1"/>
          </p:cNvSpPr>
          <p:nvPr>
            <p:ph type="title"/>
          </p:nvPr>
        </p:nvSpPr>
        <p:spPr>
          <a:xfrm>
            <a:off x="808638" y="386930"/>
            <a:ext cx="10574724" cy="1188950"/>
          </a:xfrm>
        </p:spPr>
        <p:txBody>
          <a:bodyPr anchor="b">
            <a:normAutofit/>
          </a:bodyPr>
          <a:lstStyle/>
          <a:p>
            <a:r>
              <a:rPr lang="en-GB" sz="5400" dirty="0"/>
              <a:t>Things to Consider - Legal</a:t>
            </a:r>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11" name="Rectangle 10">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7C4B645-A050-0C5C-5FD0-4F264E25A22D}"/>
              </a:ext>
            </a:extLst>
          </p:cNvPr>
          <p:cNvSpPr>
            <a:spLocks noGrp="1"/>
          </p:cNvSpPr>
          <p:nvPr>
            <p:ph idx="1"/>
          </p:nvPr>
        </p:nvSpPr>
        <p:spPr>
          <a:xfrm>
            <a:off x="793660" y="2599509"/>
            <a:ext cx="10143668" cy="3435531"/>
          </a:xfrm>
        </p:spPr>
        <p:txBody>
          <a:bodyPr anchor="ctr">
            <a:normAutofit/>
          </a:bodyPr>
          <a:lstStyle/>
          <a:p>
            <a:pPr marL="0" indent="0">
              <a:buNone/>
            </a:pPr>
            <a:r>
              <a:rPr lang="en-GB" sz="2400" dirty="0"/>
              <a:t>Do your plans and implementation break any laws or T&amp;Cs?</a:t>
            </a:r>
          </a:p>
          <a:p>
            <a:pPr marL="0" indent="0">
              <a:buNone/>
            </a:pPr>
            <a:r>
              <a:rPr lang="en-GB" sz="2400" dirty="0"/>
              <a:t>What data are you collecting &amp; what is your legal obligation?</a:t>
            </a:r>
          </a:p>
          <a:p>
            <a:pPr marL="0" indent="0">
              <a:buNone/>
            </a:pPr>
            <a:r>
              <a:rPr lang="en-GB" sz="2400" dirty="0"/>
              <a:t>If you make data available – what might other people do with it?</a:t>
            </a:r>
          </a:p>
          <a:p>
            <a:pPr marL="0" indent="0">
              <a:buNone/>
            </a:pPr>
            <a:r>
              <a:rPr lang="en-GB" sz="2400" dirty="0"/>
              <a:t>What is your project supporting &amp; are there any legal issues with the wider plans or company?</a:t>
            </a:r>
          </a:p>
          <a:p>
            <a:pPr marL="0" indent="0">
              <a:buNone/>
            </a:pPr>
            <a:r>
              <a:rPr lang="en-GB" sz="2400" dirty="0"/>
              <a:t>Are you ‘borrowing’ code and if so how do you know it’s legal to do so? </a:t>
            </a:r>
          </a:p>
        </p:txBody>
      </p:sp>
    </p:spTree>
    <p:extLst>
      <p:ext uri="{BB962C8B-B14F-4D97-AF65-F5344CB8AC3E}">
        <p14:creationId xmlns:p14="http://schemas.microsoft.com/office/powerpoint/2010/main" val="407309052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0E413D7-DBE6-5501-793B-A4314724B55D}"/>
              </a:ext>
            </a:extLst>
          </p:cNvPr>
          <p:cNvSpPr>
            <a:spLocks noGrp="1"/>
          </p:cNvSpPr>
          <p:nvPr>
            <p:ph type="title"/>
          </p:nvPr>
        </p:nvSpPr>
        <p:spPr>
          <a:xfrm>
            <a:off x="808638" y="386930"/>
            <a:ext cx="9236700" cy="1188950"/>
          </a:xfrm>
        </p:spPr>
        <p:txBody>
          <a:bodyPr anchor="b">
            <a:normAutofit/>
          </a:bodyPr>
          <a:lstStyle/>
          <a:p>
            <a:r>
              <a:rPr lang="en-GB" sz="5400" dirty="0"/>
              <a:t>Case Study: Borrowing Code</a:t>
            </a:r>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11" name="Rectangle 10">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7C4B645-A050-0C5C-5FD0-4F264E25A22D}"/>
              </a:ext>
            </a:extLst>
          </p:cNvPr>
          <p:cNvSpPr>
            <a:spLocks noGrp="1"/>
          </p:cNvSpPr>
          <p:nvPr>
            <p:ph idx="1"/>
          </p:nvPr>
        </p:nvSpPr>
        <p:spPr>
          <a:xfrm>
            <a:off x="793660" y="2599509"/>
            <a:ext cx="9764612" cy="3435531"/>
          </a:xfrm>
        </p:spPr>
        <p:txBody>
          <a:bodyPr anchor="ctr">
            <a:normAutofit/>
          </a:bodyPr>
          <a:lstStyle/>
          <a:p>
            <a:pPr marL="0" indent="0">
              <a:buNone/>
            </a:pPr>
            <a:r>
              <a:rPr lang="en-GB" sz="2400" dirty="0"/>
              <a:t>You have been asked to implement a chatbot on a website but you haven’t done this before.  You do a quick search on  Stack Overflow and find the answer you are looking for.  You copy the code suggested and use it.</a:t>
            </a:r>
          </a:p>
          <a:p>
            <a:pPr marL="0" indent="0">
              <a:buNone/>
            </a:pPr>
            <a:endParaRPr lang="en-GB" sz="2400" dirty="0"/>
          </a:p>
          <a:p>
            <a:pPr marL="0" indent="0">
              <a:buNone/>
            </a:pPr>
            <a:r>
              <a:rPr lang="en-GB" sz="2400" dirty="0"/>
              <a:t>Any legal issues here?</a:t>
            </a:r>
          </a:p>
        </p:txBody>
      </p:sp>
    </p:spTree>
    <p:extLst>
      <p:ext uri="{BB962C8B-B14F-4D97-AF65-F5344CB8AC3E}">
        <p14:creationId xmlns:p14="http://schemas.microsoft.com/office/powerpoint/2010/main" val="32574316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0E413D7-DBE6-5501-793B-A4314724B55D}"/>
              </a:ext>
            </a:extLst>
          </p:cNvPr>
          <p:cNvSpPr>
            <a:spLocks noGrp="1"/>
          </p:cNvSpPr>
          <p:nvPr>
            <p:ph type="title"/>
          </p:nvPr>
        </p:nvSpPr>
        <p:spPr>
          <a:xfrm>
            <a:off x="808638" y="386930"/>
            <a:ext cx="9236700" cy="1188950"/>
          </a:xfrm>
        </p:spPr>
        <p:txBody>
          <a:bodyPr anchor="b">
            <a:normAutofit/>
          </a:bodyPr>
          <a:lstStyle/>
          <a:p>
            <a:r>
              <a:rPr lang="en-GB" sz="5400" dirty="0"/>
              <a:t>Case Study 2: Borrowing Code</a:t>
            </a:r>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11" name="Rectangle 10">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7C4B645-A050-0C5C-5FD0-4F264E25A22D}"/>
              </a:ext>
            </a:extLst>
          </p:cNvPr>
          <p:cNvSpPr>
            <a:spLocks noGrp="1"/>
          </p:cNvSpPr>
          <p:nvPr>
            <p:ph idx="1"/>
          </p:nvPr>
        </p:nvSpPr>
        <p:spPr>
          <a:xfrm>
            <a:off x="793660" y="2599509"/>
            <a:ext cx="9764612" cy="3435531"/>
          </a:xfrm>
        </p:spPr>
        <p:txBody>
          <a:bodyPr anchor="ctr">
            <a:normAutofit/>
          </a:bodyPr>
          <a:lstStyle/>
          <a:p>
            <a:pPr marL="0" indent="0">
              <a:buNone/>
            </a:pPr>
            <a:r>
              <a:rPr lang="en-GB" sz="2400" dirty="0"/>
              <a:t>You have been asked to create a website and choose to use Ignite as a framework for the PHP backend.  You create a nice looking website but don’t want your client to know you ‘borrowed’ code so you remove the copyright files from your zipped source files. </a:t>
            </a:r>
          </a:p>
          <a:p>
            <a:pPr marL="0" indent="0">
              <a:buNone/>
            </a:pPr>
            <a:endParaRPr lang="en-GB" sz="2400" dirty="0"/>
          </a:p>
          <a:p>
            <a:pPr marL="0" indent="0">
              <a:buNone/>
            </a:pPr>
            <a:r>
              <a:rPr lang="en-GB" sz="2400" dirty="0"/>
              <a:t>Any legal issues here?</a:t>
            </a:r>
          </a:p>
        </p:txBody>
      </p:sp>
    </p:spTree>
    <p:extLst>
      <p:ext uri="{BB962C8B-B14F-4D97-AF65-F5344CB8AC3E}">
        <p14:creationId xmlns:p14="http://schemas.microsoft.com/office/powerpoint/2010/main" val="15198301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136" name="Rectangle 5126">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0E890EF-9AA7-E8BE-A524-B8B77A4B2416}"/>
              </a:ext>
            </a:extLst>
          </p:cNvPr>
          <p:cNvSpPr>
            <a:spLocks noGrp="1"/>
          </p:cNvSpPr>
          <p:nvPr>
            <p:ph type="title"/>
          </p:nvPr>
        </p:nvSpPr>
        <p:spPr>
          <a:xfrm>
            <a:off x="589560" y="856180"/>
            <a:ext cx="4777496" cy="1128068"/>
          </a:xfrm>
        </p:spPr>
        <p:txBody>
          <a:bodyPr anchor="ctr">
            <a:normAutofit/>
          </a:bodyPr>
          <a:lstStyle/>
          <a:p>
            <a:r>
              <a:rPr lang="en-GB" sz="3700" b="1" dirty="0"/>
              <a:t>Cybersecurity</a:t>
            </a:r>
          </a:p>
        </p:txBody>
      </p:sp>
      <p:grpSp>
        <p:nvGrpSpPr>
          <p:cNvPr id="5138" name="Group 5128">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5130" name="Rectangle 5129">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39" name="Rectangle 5130">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140" name="Rectangle 5132">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020BB53-1FF7-0829-FA9F-2ACC4EB3CB8C}"/>
              </a:ext>
            </a:extLst>
          </p:cNvPr>
          <p:cNvSpPr>
            <a:spLocks noGrp="1"/>
          </p:cNvSpPr>
          <p:nvPr>
            <p:ph idx="1"/>
          </p:nvPr>
        </p:nvSpPr>
        <p:spPr>
          <a:xfrm>
            <a:off x="590719" y="2330505"/>
            <a:ext cx="4795473" cy="3979585"/>
          </a:xfrm>
        </p:spPr>
        <p:txBody>
          <a:bodyPr anchor="ctr">
            <a:normAutofit/>
          </a:bodyPr>
          <a:lstStyle/>
          <a:p>
            <a:pPr marL="0" indent="0">
              <a:buNone/>
            </a:pPr>
            <a:r>
              <a:rPr lang="en-GB" sz="3200" dirty="0"/>
              <a:t>Linked heavily to Legal Issues.</a:t>
            </a:r>
          </a:p>
        </p:txBody>
      </p:sp>
      <p:sp>
        <p:nvSpPr>
          <p:cNvPr id="5135" name="Rectangle 5134">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37" name="Rectangle 5136">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picture containing indoor, keyboard, computer&#10;&#10;Description automatically generated">
            <a:extLst>
              <a:ext uri="{FF2B5EF4-FFF2-40B4-BE49-F238E27FC236}">
                <a16:creationId xmlns:a16="http://schemas.microsoft.com/office/drawing/2014/main" id="{9E9B00F0-D375-3418-9009-78D38B30A90F}"/>
              </a:ext>
            </a:extLst>
          </p:cNvPr>
          <p:cNvPicPr>
            <a:picLocks noChangeAspect="1"/>
          </p:cNvPicPr>
          <p:nvPr/>
        </p:nvPicPr>
        <p:blipFill>
          <a:blip r:embed="rId2"/>
          <a:stretch>
            <a:fillRect/>
          </a:stretch>
        </p:blipFill>
        <p:spPr>
          <a:xfrm>
            <a:off x="5869253" y="1553501"/>
            <a:ext cx="5622716" cy="3750362"/>
          </a:xfrm>
          <a:prstGeom prst="rect">
            <a:avLst/>
          </a:prstGeom>
        </p:spPr>
      </p:pic>
    </p:spTree>
    <p:extLst>
      <p:ext uri="{BB962C8B-B14F-4D97-AF65-F5344CB8AC3E}">
        <p14:creationId xmlns:p14="http://schemas.microsoft.com/office/powerpoint/2010/main" val="110654930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0E413D7-DBE6-5501-793B-A4314724B55D}"/>
              </a:ext>
            </a:extLst>
          </p:cNvPr>
          <p:cNvSpPr>
            <a:spLocks noGrp="1"/>
          </p:cNvSpPr>
          <p:nvPr>
            <p:ph type="title"/>
          </p:nvPr>
        </p:nvSpPr>
        <p:spPr>
          <a:xfrm>
            <a:off x="808638" y="386930"/>
            <a:ext cx="10574724" cy="1188950"/>
          </a:xfrm>
        </p:spPr>
        <p:txBody>
          <a:bodyPr anchor="b">
            <a:normAutofit fontScale="90000"/>
          </a:bodyPr>
          <a:lstStyle/>
          <a:p>
            <a:r>
              <a:rPr lang="en-GB" sz="5400" dirty="0"/>
              <a:t>Cybersecurity Issues – NCSC Guidelines</a:t>
            </a:r>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11" name="Rectangle 10">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7C4B645-A050-0C5C-5FD0-4F264E25A22D}"/>
              </a:ext>
            </a:extLst>
          </p:cNvPr>
          <p:cNvSpPr>
            <a:spLocks noGrp="1"/>
          </p:cNvSpPr>
          <p:nvPr>
            <p:ph idx="1"/>
          </p:nvPr>
        </p:nvSpPr>
        <p:spPr>
          <a:xfrm>
            <a:off x="228600" y="2599509"/>
            <a:ext cx="6829322" cy="3435531"/>
          </a:xfrm>
        </p:spPr>
        <p:txBody>
          <a:bodyPr anchor="ctr">
            <a:noAutofit/>
          </a:bodyPr>
          <a:lstStyle/>
          <a:p>
            <a:pPr marL="0" indent="0" algn="l" rtl="0" fontAlgn="base">
              <a:buNone/>
            </a:pPr>
            <a:r>
              <a:rPr lang="en-GB" sz="1800" b="1" i="0" u="none" strike="noStrike" dirty="0">
                <a:solidFill>
                  <a:srgbClr val="000000"/>
                </a:solidFill>
                <a:effectLst/>
              </a:rPr>
              <a:t>Risk Management</a:t>
            </a:r>
            <a:r>
              <a:rPr lang="en-US" sz="1800" b="0" i="0" dirty="0">
                <a:solidFill>
                  <a:srgbClr val="000000"/>
                </a:solidFill>
                <a:effectLst/>
              </a:rPr>
              <a:t>​</a:t>
            </a:r>
          </a:p>
          <a:p>
            <a:pPr algn="l" rtl="0" fontAlgn="base">
              <a:buFont typeface="Arial" panose="020B0604020202020204" pitchFamily="34" charset="0"/>
              <a:buChar char="•"/>
            </a:pPr>
            <a:r>
              <a:rPr lang="en-GB" sz="1800" b="0" i="0" u="none" strike="noStrike" dirty="0">
                <a:solidFill>
                  <a:srgbClr val="000000"/>
                </a:solidFill>
                <a:effectLst/>
              </a:rPr>
              <a:t>Take a risk-based approach to securing your data and systems.</a:t>
            </a:r>
            <a:r>
              <a:rPr lang="en-US" sz="1800" b="0" i="0" dirty="0">
                <a:solidFill>
                  <a:srgbClr val="000000"/>
                </a:solidFill>
                <a:effectLst/>
              </a:rPr>
              <a:t>​</a:t>
            </a:r>
          </a:p>
          <a:p>
            <a:pPr marL="0" indent="0" algn="l" rtl="0" fontAlgn="base">
              <a:buNone/>
            </a:pPr>
            <a:r>
              <a:rPr lang="en-GB" sz="1800" b="1" i="0" u="none" strike="noStrike" dirty="0">
                <a:solidFill>
                  <a:srgbClr val="000000"/>
                </a:solidFill>
                <a:effectLst/>
              </a:rPr>
              <a:t>Engagement and training</a:t>
            </a:r>
            <a:r>
              <a:rPr lang="en-US" sz="1800" b="0" i="0" dirty="0">
                <a:solidFill>
                  <a:srgbClr val="000000"/>
                </a:solidFill>
                <a:effectLst/>
              </a:rPr>
              <a:t>​</a:t>
            </a:r>
          </a:p>
          <a:p>
            <a:pPr algn="l" rtl="0" fontAlgn="base">
              <a:buFont typeface="Arial" panose="020B0604020202020204" pitchFamily="34" charset="0"/>
              <a:buChar char="•"/>
            </a:pPr>
            <a:r>
              <a:rPr lang="en-GB" sz="1800" b="0" i="0" u="none" strike="noStrike" dirty="0">
                <a:solidFill>
                  <a:srgbClr val="000000"/>
                </a:solidFill>
                <a:effectLst/>
              </a:rPr>
              <a:t>Collaboratively build security that works for people in your organisation.</a:t>
            </a:r>
            <a:r>
              <a:rPr lang="en-US" sz="1800" b="0" i="0" dirty="0">
                <a:solidFill>
                  <a:srgbClr val="000000"/>
                </a:solidFill>
                <a:effectLst/>
              </a:rPr>
              <a:t>​</a:t>
            </a:r>
          </a:p>
          <a:p>
            <a:pPr marL="0" indent="0" algn="l" rtl="0" fontAlgn="base">
              <a:buNone/>
            </a:pPr>
            <a:r>
              <a:rPr lang="en-GB" sz="1800" b="1" i="0" u="none" strike="noStrike" dirty="0">
                <a:solidFill>
                  <a:srgbClr val="000000"/>
                </a:solidFill>
                <a:effectLst/>
              </a:rPr>
              <a:t>Asset Management </a:t>
            </a:r>
            <a:r>
              <a:rPr lang="en-US" sz="1800" b="0" i="0" dirty="0">
                <a:solidFill>
                  <a:srgbClr val="000000"/>
                </a:solidFill>
                <a:effectLst/>
              </a:rPr>
              <a:t>​</a:t>
            </a:r>
          </a:p>
          <a:p>
            <a:pPr algn="l" rtl="0" fontAlgn="base">
              <a:buFont typeface="Arial" panose="020B0604020202020204" pitchFamily="34" charset="0"/>
              <a:buChar char="•"/>
            </a:pPr>
            <a:r>
              <a:rPr lang="en-GB" sz="1800" b="0" i="0" u="none" strike="noStrike" dirty="0">
                <a:solidFill>
                  <a:srgbClr val="000000"/>
                </a:solidFill>
                <a:effectLst/>
              </a:rPr>
              <a:t>Know what data and systems you manage, and what business need they support.</a:t>
            </a:r>
            <a:r>
              <a:rPr lang="en-US" sz="1800" b="0" i="0" dirty="0">
                <a:solidFill>
                  <a:srgbClr val="000000"/>
                </a:solidFill>
                <a:effectLst/>
              </a:rPr>
              <a:t>​</a:t>
            </a:r>
          </a:p>
          <a:p>
            <a:pPr marL="0" indent="0" algn="l" rtl="0" fontAlgn="base">
              <a:buNone/>
            </a:pPr>
            <a:r>
              <a:rPr lang="en-GB" sz="1800" b="1" i="0" u="none" strike="noStrike" dirty="0">
                <a:solidFill>
                  <a:srgbClr val="000000"/>
                </a:solidFill>
                <a:effectLst/>
              </a:rPr>
              <a:t>Vulnerability Management</a:t>
            </a:r>
            <a:r>
              <a:rPr lang="en-US" sz="1800" b="0" i="0" dirty="0">
                <a:solidFill>
                  <a:srgbClr val="000000"/>
                </a:solidFill>
                <a:effectLst/>
              </a:rPr>
              <a:t>​</a:t>
            </a:r>
          </a:p>
          <a:p>
            <a:pPr algn="l" rtl="0" fontAlgn="base">
              <a:buFont typeface="Arial" panose="020B0604020202020204" pitchFamily="34" charset="0"/>
              <a:buChar char="•"/>
            </a:pPr>
            <a:r>
              <a:rPr lang="en-GB" sz="1800" b="0" i="0" u="none" strike="noStrike" dirty="0">
                <a:solidFill>
                  <a:srgbClr val="000000"/>
                </a:solidFill>
                <a:effectLst/>
              </a:rPr>
              <a:t>Keep your systems protected throughout their lifecycle.</a:t>
            </a:r>
            <a:r>
              <a:rPr lang="en-US" sz="1800" b="0" i="0" dirty="0">
                <a:solidFill>
                  <a:srgbClr val="000000"/>
                </a:solidFill>
                <a:effectLst/>
              </a:rPr>
              <a:t>​</a:t>
            </a:r>
          </a:p>
        </p:txBody>
      </p:sp>
      <p:pic>
        <p:nvPicPr>
          <p:cNvPr id="19458" name="Picture 2">
            <a:extLst>
              <a:ext uri="{FF2B5EF4-FFF2-40B4-BE49-F238E27FC236}">
                <a16:creationId xmlns:a16="http://schemas.microsoft.com/office/drawing/2014/main" id="{5AE47712-151F-3961-5334-108E185174D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17259" y="2389218"/>
            <a:ext cx="3828522" cy="37042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2656238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0E413D7-DBE6-5501-793B-A4314724B55D}"/>
              </a:ext>
            </a:extLst>
          </p:cNvPr>
          <p:cNvSpPr>
            <a:spLocks noGrp="1"/>
          </p:cNvSpPr>
          <p:nvPr>
            <p:ph type="title"/>
          </p:nvPr>
        </p:nvSpPr>
        <p:spPr>
          <a:xfrm>
            <a:off x="808638" y="386930"/>
            <a:ext cx="10574724" cy="1188950"/>
          </a:xfrm>
        </p:spPr>
        <p:txBody>
          <a:bodyPr anchor="b">
            <a:normAutofit fontScale="90000"/>
          </a:bodyPr>
          <a:lstStyle/>
          <a:p>
            <a:r>
              <a:rPr lang="en-GB" sz="5400" dirty="0"/>
              <a:t>Cybersecurity Issues – NCSC Guidelines</a:t>
            </a:r>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11" name="Rectangle 10">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7C4B645-A050-0C5C-5FD0-4F264E25A22D}"/>
              </a:ext>
            </a:extLst>
          </p:cNvPr>
          <p:cNvSpPr>
            <a:spLocks noGrp="1"/>
          </p:cNvSpPr>
          <p:nvPr>
            <p:ph idx="1"/>
          </p:nvPr>
        </p:nvSpPr>
        <p:spPr>
          <a:xfrm>
            <a:off x="322729" y="2599509"/>
            <a:ext cx="6556949" cy="3435531"/>
          </a:xfrm>
        </p:spPr>
        <p:txBody>
          <a:bodyPr anchor="ctr">
            <a:noAutofit/>
          </a:bodyPr>
          <a:lstStyle/>
          <a:p>
            <a:pPr marL="0" indent="0" algn="l" rtl="0" fontAlgn="base">
              <a:buNone/>
            </a:pPr>
            <a:r>
              <a:rPr lang="en-GB" sz="1800" b="1" i="0" u="none" strike="noStrike" dirty="0">
                <a:solidFill>
                  <a:srgbClr val="000000"/>
                </a:solidFill>
                <a:effectLst/>
              </a:rPr>
              <a:t>Identity and access management</a:t>
            </a:r>
            <a:r>
              <a:rPr lang="en-US" sz="1800" b="0" i="0" dirty="0">
                <a:solidFill>
                  <a:srgbClr val="000000"/>
                </a:solidFill>
                <a:effectLst/>
              </a:rPr>
              <a:t>​</a:t>
            </a:r>
          </a:p>
          <a:p>
            <a:pPr algn="l" rtl="0" fontAlgn="base">
              <a:buFont typeface="Arial" panose="020B0604020202020204" pitchFamily="34" charset="0"/>
              <a:buChar char="•"/>
            </a:pPr>
            <a:r>
              <a:rPr lang="en-GB" sz="1800" b="0" i="0" u="none" strike="noStrike" dirty="0">
                <a:solidFill>
                  <a:srgbClr val="000000"/>
                </a:solidFill>
                <a:effectLst/>
              </a:rPr>
              <a:t>Control who and what can access your systems and data.</a:t>
            </a:r>
            <a:r>
              <a:rPr lang="en-US" sz="1800" b="0" i="0" dirty="0">
                <a:solidFill>
                  <a:srgbClr val="000000"/>
                </a:solidFill>
                <a:effectLst/>
              </a:rPr>
              <a:t>​</a:t>
            </a:r>
          </a:p>
          <a:p>
            <a:pPr marL="0" indent="0" algn="l" rtl="0" fontAlgn="base">
              <a:buNone/>
            </a:pPr>
            <a:r>
              <a:rPr lang="en-GB" sz="1800" b="1" i="0" u="none" strike="noStrike" dirty="0">
                <a:solidFill>
                  <a:srgbClr val="000000"/>
                </a:solidFill>
                <a:effectLst/>
              </a:rPr>
              <a:t>Data Security </a:t>
            </a:r>
            <a:r>
              <a:rPr lang="en-US" sz="1800" b="0" i="0" dirty="0">
                <a:solidFill>
                  <a:srgbClr val="000000"/>
                </a:solidFill>
                <a:effectLst/>
              </a:rPr>
              <a:t>​</a:t>
            </a:r>
          </a:p>
          <a:p>
            <a:pPr algn="l" rtl="0" fontAlgn="base">
              <a:buFont typeface="Arial" panose="020B0604020202020204" pitchFamily="34" charset="0"/>
              <a:buChar char="•"/>
            </a:pPr>
            <a:r>
              <a:rPr lang="en-GB" sz="1800" b="0" i="0" u="none" strike="noStrike" dirty="0">
                <a:solidFill>
                  <a:srgbClr val="000000"/>
                </a:solidFill>
                <a:effectLst/>
              </a:rPr>
              <a:t>Protect data where it is vulnerable.</a:t>
            </a:r>
            <a:r>
              <a:rPr lang="en-US" sz="1800" b="0" i="0" dirty="0">
                <a:solidFill>
                  <a:srgbClr val="000000"/>
                </a:solidFill>
                <a:effectLst/>
              </a:rPr>
              <a:t>​</a:t>
            </a:r>
          </a:p>
          <a:p>
            <a:pPr marL="0" indent="0" algn="l" rtl="0" fontAlgn="base">
              <a:buNone/>
            </a:pPr>
            <a:r>
              <a:rPr lang="en-GB" sz="1800" b="1" i="0" u="none" strike="noStrike" dirty="0">
                <a:solidFill>
                  <a:srgbClr val="000000"/>
                </a:solidFill>
                <a:effectLst/>
              </a:rPr>
              <a:t>Logging and Monitoring</a:t>
            </a:r>
            <a:r>
              <a:rPr lang="en-US" sz="1800" b="0" i="0" dirty="0">
                <a:solidFill>
                  <a:srgbClr val="000000"/>
                </a:solidFill>
                <a:effectLst/>
              </a:rPr>
              <a:t>​</a:t>
            </a:r>
          </a:p>
          <a:p>
            <a:pPr algn="l" rtl="0" fontAlgn="base">
              <a:buFont typeface="Arial" panose="020B0604020202020204" pitchFamily="34" charset="0"/>
              <a:buChar char="•"/>
            </a:pPr>
            <a:r>
              <a:rPr lang="en-GB" sz="1800" b="0" i="0" u="none" strike="noStrike" dirty="0">
                <a:solidFill>
                  <a:srgbClr val="000000"/>
                </a:solidFill>
                <a:effectLst/>
              </a:rPr>
              <a:t>Design your systems to be able to detect and investigate incidents.</a:t>
            </a:r>
            <a:r>
              <a:rPr lang="en-US" sz="1800" b="0" i="0" dirty="0">
                <a:solidFill>
                  <a:srgbClr val="000000"/>
                </a:solidFill>
                <a:effectLst/>
              </a:rPr>
              <a:t>​</a:t>
            </a:r>
          </a:p>
          <a:p>
            <a:pPr marL="0" indent="0" algn="l" rtl="0" fontAlgn="base">
              <a:buNone/>
            </a:pPr>
            <a:r>
              <a:rPr lang="en-GB" sz="1800" b="1" i="0" u="none" strike="noStrike" dirty="0">
                <a:solidFill>
                  <a:srgbClr val="000000"/>
                </a:solidFill>
                <a:effectLst/>
              </a:rPr>
              <a:t>Incident Management</a:t>
            </a:r>
            <a:r>
              <a:rPr lang="en-US" sz="1800" b="0" i="0" dirty="0">
                <a:solidFill>
                  <a:srgbClr val="000000"/>
                </a:solidFill>
                <a:effectLst/>
              </a:rPr>
              <a:t>​</a:t>
            </a:r>
          </a:p>
          <a:p>
            <a:pPr algn="l" rtl="0" fontAlgn="base">
              <a:buFont typeface="Arial" panose="020B0604020202020204" pitchFamily="34" charset="0"/>
              <a:buChar char="•"/>
            </a:pPr>
            <a:r>
              <a:rPr lang="en-GB" sz="1800" b="0" i="0" u="none" strike="noStrike" dirty="0">
                <a:solidFill>
                  <a:srgbClr val="000000"/>
                </a:solidFill>
                <a:effectLst/>
              </a:rPr>
              <a:t>Plan your response to cyber incidents in advance.</a:t>
            </a:r>
            <a:r>
              <a:rPr lang="en-US" sz="1800" b="0" i="0" dirty="0">
                <a:solidFill>
                  <a:srgbClr val="000000"/>
                </a:solidFill>
                <a:effectLst/>
              </a:rPr>
              <a:t>​</a:t>
            </a:r>
          </a:p>
          <a:p>
            <a:pPr marL="0" indent="0" algn="l" rtl="0" fontAlgn="base">
              <a:buNone/>
            </a:pPr>
            <a:r>
              <a:rPr lang="en-GB" sz="1800" b="1" i="0" u="none" strike="noStrike" dirty="0">
                <a:solidFill>
                  <a:srgbClr val="000000"/>
                </a:solidFill>
                <a:effectLst/>
              </a:rPr>
              <a:t>Supply chain security</a:t>
            </a:r>
            <a:r>
              <a:rPr lang="en-US" sz="1800" b="0" i="0" dirty="0">
                <a:solidFill>
                  <a:srgbClr val="000000"/>
                </a:solidFill>
                <a:effectLst/>
              </a:rPr>
              <a:t>​</a:t>
            </a:r>
          </a:p>
          <a:p>
            <a:pPr algn="l" rtl="0" fontAlgn="base">
              <a:buFont typeface="Arial" panose="020B0604020202020204" pitchFamily="34" charset="0"/>
              <a:buChar char="•"/>
            </a:pPr>
            <a:r>
              <a:rPr lang="en-GB" sz="1800" b="0" i="0" u="none" strike="noStrike" dirty="0">
                <a:solidFill>
                  <a:srgbClr val="000000"/>
                </a:solidFill>
                <a:effectLst/>
              </a:rPr>
              <a:t>Collaborate with your suppliers and partners.</a:t>
            </a:r>
            <a:r>
              <a:rPr lang="en-US" sz="1800" b="0" i="0" dirty="0">
                <a:solidFill>
                  <a:srgbClr val="000000"/>
                </a:solidFill>
                <a:effectLst/>
              </a:rPr>
              <a:t>​</a:t>
            </a:r>
          </a:p>
        </p:txBody>
      </p:sp>
      <p:pic>
        <p:nvPicPr>
          <p:cNvPr id="19458" name="Picture 2">
            <a:extLst>
              <a:ext uri="{FF2B5EF4-FFF2-40B4-BE49-F238E27FC236}">
                <a16:creationId xmlns:a16="http://schemas.microsoft.com/office/drawing/2014/main" id="{5AE47712-151F-3961-5334-108E185174D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17259" y="2389218"/>
            <a:ext cx="3828522" cy="37042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9003963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0E413D7-DBE6-5501-793B-A4314724B55D}"/>
              </a:ext>
            </a:extLst>
          </p:cNvPr>
          <p:cNvSpPr>
            <a:spLocks noGrp="1"/>
          </p:cNvSpPr>
          <p:nvPr>
            <p:ph type="title"/>
          </p:nvPr>
        </p:nvSpPr>
        <p:spPr>
          <a:xfrm>
            <a:off x="808638" y="386930"/>
            <a:ext cx="10574724" cy="1188950"/>
          </a:xfrm>
        </p:spPr>
        <p:txBody>
          <a:bodyPr anchor="b">
            <a:normAutofit/>
          </a:bodyPr>
          <a:lstStyle/>
          <a:p>
            <a:r>
              <a:rPr lang="en-GB" sz="5400" dirty="0"/>
              <a:t>Cybersecurity Issues</a:t>
            </a:r>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11" name="Rectangle 10">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7C4B645-A050-0C5C-5FD0-4F264E25A22D}"/>
              </a:ext>
            </a:extLst>
          </p:cNvPr>
          <p:cNvSpPr>
            <a:spLocks noGrp="1"/>
          </p:cNvSpPr>
          <p:nvPr>
            <p:ph idx="1"/>
          </p:nvPr>
        </p:nvSpPr>
        <p:spPr>
          <a:xfrm>
            <a:off x="793660" y="2599509"/>
            <a:ext cx="9764612" cy="3435531"/>
          </a:xfrm>
        </p:spPr>
        <p:txBody>
          <a:bodyPr anchor="ctr">
            <a:normAutofit/>
          </a:bodyPr>
          <a:lstStyle/>
          <a:p>
            <a:pPr marL="0" indent="0">
              <a:buNone/>
            </a:pPr>
            <a:r>
              <a:rPr lang="en-GB" sz="2400" dirty="0"/>
              <a:t>Data minimisation – collect as little as possible / anonymise it.</a:t>
            </a:r>
          </a:p>
          <a:p>
            <a:pPr marL="0" indent="0">
              <a:buNone/>
            </a:pPr>
            <a:endParaRPr lang="en-GB" sz="2400" dirty="0"/>
          </a:p>
        </p:txBody>
      </p:sp>
    </p:spTree>
    <p:extLst>
      <p:ext uri="{BB962C8B-B14F-4D97-AF65-F5344CB8AC3E}">
        <p14:creationId xmlns:p14="http://schemas.microsoft.com/office/powerpoint/2010/main" val="254777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0E413D7-DBE6-5501-793B-A4314724B55D}"/>
              </a:ext>
            </a:extLst>
          </p:cNvPr>
          <p:cNvSpPr>
            <a:spLocks noGrp="1"/>
          </p:cNvSpPr>
          <p:nvPr>
            <p:ph type="title"/>
          </p:nvPr>
        </p:nvSpPr>
        <p:spPr>
          <a:xfrm>
            <a:off x="808638" y="386930"/>
            <a:ext cx="10574724" cy="1188950"/>
          </a:xfrm>
        </p:spPr>
        <p:txBody>
          <a:bodyPr anchor="b">
            <a:normAutofit/>
          </a:bodyPr>
          <a:lstStyle/>
          <a:p>
            <a:r>
              <a:rPr lang="en-GB" sz="5400" dirty="0"/>
              <a:t>Cybersecurity Issues</a:t>
            </a:r>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11" name="Rectangle 10">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7C4B645-A050-0C5C-5FD0-4F264E25A22D}"/>
              </a:ext>
            </a:extLst>
          </p:cNvPr>
          <p:cNvSpPr>
            <a:spLocks noGrp="1"/>
          </p:cNvSpPr>
          <p:nvPr>
            <p:ph idx="1"/>
          </p:nvPr>
        </p:nvSpPr>
        <p:spPr>
          <a:xfrm>
            <a:off x="793660" y="2599509"/>
            <a:ext cx="9764612" cy="3435531"/>
          </a:xfrm>
        </p:spPr>
        <p:txBody>
          <a:bodyPr anchor="ctr">
            <a:normAutofit/>
          </a:bodyPr>
          <a:lstStyle/>
          <a:p>
            <a:pPr marL="0" indent="0">
              <a:buNone/>
            </a:pPr>
            <a:r>
              <a:rPr lang="en-GB" sz="2400" dirty="0"/>
              <a:t>Which of the NCSC Guidelines might apply in terms of software development?</a:t>
            </a:r>
          </a:p>
          <a:p>
            <a:pPr marL="0" indent="0">
              <a:buNone/>
            </a:pPr>
            <a:endParaRPr lang="en-GB" sz="2400" dirty="0"/>
          </a:p>
          <a:p>
            <a:pPr marL="0" indent="0">
              <a:buNone/>
            </a:pPr>
            <a:r>
              <a:rPr lang="en-GB" sz="2400" dirty="0"/>
              <a:t>How much is about creating secure systems vs how much is about clear documentation and guidelines for use?</a:t>
            </a:r>
          </a:p>
        </p:txBody>
      </p:sp>
    </p:spTree>
    <p:extLst>
      <p:ext uri="{BB962C8B-B14F-4D97-AF65-F5344CB8AC3E}">
        <p14:creationId xmlns:p14="http://schemas.microsoft.com/office/powerpoint/2010/main" val="180593291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0E413D7-DBE6-5501-793B-A4314724B55D}"/>
              </a:ext>
            </a:extLst>
          </p:cNvPr>
          <p:cNvSpPr>
            <a:spLocks noGrp="1"/>
          </p:cNvSpPr>
          <p:nvPr>
            <p:ph type="title"/>
          </p:nvPr>
        </p:nvSpPr>
        <p:spPr>
          <a:xfrm>
            <a:off x="808638" y="386930"/>
            <a:ext cx="10574724" cy="1188950"/>
          </a:xfrm>
        </p:spPr>
        <p:txBody>
          <a:bodyPr anchor="b">
            <a:normAutofit fontScale="90000"/>
          </a:bodyPr>
          <a:lstStyle/>
          <a:p>
            <a:r>
              <a:rPr lang="en-GB" sz="5400" dirty="0"/>
              <a:t>Cybersecurity Case Study: Login Details </a:t>
            </a:r>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11" name="Rectangle 10">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7C4B645-A050-0C5C-5FD0-4F264E25A22D}"/>
              </a:ext>
            </a:extLst>
          </p:cNvPr>
          <p:cNvSpPr>
            <a:spLocks noGrp="1"/>
          </p:cNvSpPr>
          <p:nvPr>
            <p:ph idx="1"/>
          </p:nvPr>
        </p:nvSpPr>
        <p:spPr>
          <a:xfrm>
            <a:off x="793660" y="2599509"/>
            <a:ext cx="9764612" cy="3435531"/>
          </a:xfrm>
        </p:spPr>
        <p:txBody>
          <a:bodyPr anchor="ctr">
            <a:normAutofit/>
          </a:bodyPr>
          <a:lstStyle/>
          <a:p>
            <a:pPr marL="0" indent="0">
              <a:buNone/>
            </a:pPr>
            <a:r>
              <a:rPr lang="en-GB" sz="2400" dirty="0"/>
              <a:t>You have been asked to create a system that implements a login for clients of the business. Clients are required to create their own username and password as part of this system. </a:t>
            </a:r>
          </a:p>
          <a:p>
            <a:pPr marL="0" indent="0">
              <a:buNone/>
            </a:pPr>
            <a:endParaRPr lang="en-GB" sz="2400" dirty="0"/>
          </a:p>
          <a:p>
            <a:pPr marL="0" indent="0">
              <a:buNone/>
            </a:pPr>
            <a:r>
              <a:rPr lang="en-GB" sz="2400" dirty="0"/>
              <a:t>Is there a cybersecurity issue here?</a:t>
            </a:r>
          </a:p>
        </p:txBody>
      </p:sp>
    </p:spTree>
    <p:extLst>
      <p:ext uri="{BB962C8B-B14F-4D97-AF65-F5344CB8AC3E}">
        <p14:creationId xmlns:p14="http://schemas.microsoft.com/office/powerpoint/2010/main" val="16283405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DA718D0-4865-4629-8134-44F68D41D5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65167ED7-6315-43AB-B1B6-C326D5FD8F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2340441" y="2666183"/>
            <a:ext cx="5860051" cy="527712"/>
            <a:chOff x="6081624" y="1998368"/>
            <a:chExt cx="5613457" cy="782175"/>
          </a:xfrm>
          <a:solidFill>
            <a:schemeClr val="accent4"/>
          </a:solidFill>
        </p:grpSpPr>
        <p:sp>
          <p:nvSpPr>
            <p:cNvPr id="11" name="Rectangle 10">
              <a:extLst>
                <a:ext uri="{FF2B5EF4-FFF2-40B4-BE49-F238E27FC236}">
                  <a16:creationId xmlns:a16="http://schemas.microsoft.com/office/drawing/2014/main" id="{EF4D8839-FB03-487D-ACC8-8BFEDD4FEB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EF75023-9A3B-42FC-B704-61A8F7BEF4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6081624" y="1998844"/>
              <a:ext cx="5372968" cy="781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922919"/>
            <a:ext cx="11111729" cy="546125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9902D3B-2269-41A9-FC3A-548DC9450BAD}"/>
              </a:ext>
            </a:extLst>
          </p:cNvPr>
          <p:cNvSpPr>
            <a:spLocks noGrp="1"/>
          </p:cNvSpPr>
          <p:nvPr>
            <p:ph type="title"/>
          </p:nvPr>
        </p:nvSpPr>
        <p:spPr>
          <a:xfrm>
            <a:off x="1323524" y="137922"/>
            <a:ext cx="9849751" cy="1349671"/>
          </a:xfrm>
        </p:spPr>
        <p:txBody>
          <a:bodyPr anchor="b">
            <a:normAutofit/>
          </a:bodyPr>
          <a:lstStyle/>
          <a:p>
            <a:r>
              <a:rPr lang="en-GB" sz="5400" dirty="0"/>
              <a:t>Why are we covering this?</a:t>
            </a:r>
          </a:p>
        </p:txBody>
      </p:sp>
      <p:sp>
        <p:nvSpPr>
          <p:cNvPr id="3" name="Content Placeholder 2">
            <a:extLst>
              <a:ext uri="{FF2B5EF4-FFF2-40B4-BE49-F238E27FC236}">
                <a16:creationId xmlns:a16="http://schemas.microsoft.com/office/drawing/2014/main" id="{27999474-BD25-6CF9-2274-0A35A5F345A1}"/>
              </a:ext>
            </a:extLst>
          </p:cNvPr>
          <p:cNvSpPr txBox="1">
            <a:spLocks/>
          </p:cNvSpPr>
          <p:nvPr/>
        </p:nvSpPr>
        <p:spPr>
          <a:xfrm>
            <a:off x="1106599" y="1785658"/>
            <a:ext cx="9957641" cy="4300447"/>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GB" sz="2400" dirty="0"/>
              <a:t>Our duty as Computing professionals to consider the potential impact of our work on wider society. </a:t>
            </a:r>
          </a:p>
          <a:p>
            <a:pPr marL="0" indent="0">
              <a:buFont typeface="Arial" panose="020B0604020202020204" pitchFamily="34" charset="0"/>
              <a:buNone/>
            </a:pPr>
            <a:endParaRPr lang="en-GB" sz="2400" dirty="0"/>
          </a:p>
          <a:p>
            <a:pPr marL="0" indent="0">
              <a:buFont typeface="Arial" panose="020B0604020202020204" pitchFamily="34" charset="0"/>
              <a:buNone/>
            </a:pPr>
            <a:r>
              <a:rPr lang="en-GB" sz="2400" dirty="0"/>
              <a:t>This is a central part of BCS accreditation - </a:t>
            </a:r>
          </a:p>
          <a:p>
            <a:pPr marL="0" indent="0">
              <a:buFont typeface="Arial" panose="020B0604020202020204" pitchFamily="34" charset="0"/>
              <a:buNone/>
            </a:pPr>
            <a:endParaRPr lang="en-GB" sz="2400" dirty="0"/>
          </a:p>
          <a:p>
            <a:pPr marL="0" indent="0">
              <a:buFont typeface="Arial" panose="020B0604020202020204" pitchFamily="34" charset="0"/>
              <a:buNone/>
            </a:pPr>
            <a:endParaRPr lang="en-GB" sz="2400" dirty="0"/>
          </a:p>
        </p:txBody>
      </p:sp>
    </p:spTree>
    <p:extLst>
      <p:ext uri="{BB962C8B-B14F-4D97-AF65-F5344CB8AC3E}">
        <p14:creationId xmlns:p14="http://schemas.microsoft.com/office/powerpoint/2010/main" val="427532276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0E413D7-DBE6-5501-793B-A4314724B55D}"/>
              </a:ext>
            </a:extLst>
          </p:cNvPr>
          <p:cNvSpPr>
            <a:spLocks noGrp="1"/>
          </p:cNvSpPr>
          <p:nvPr>
            <p:ph type="title"/>
          </p:nvPr>
        </p:nvSpPr>
        <p:spPr>
          <a:xfrm>
            <a:off x="808638" y="386930"/>
            <a:ext cx="10574724" cy="1188950"/>
          </a:xfrm>
        </p:spPr>
        <p:txBody>
          <a:bodyPr anchor="b">
            <a:normAutofit fontScale="90000"/>
          </a:bodyPr>
          <a:lstStyle/>
          <a:p>
            <a:r>
              <a:rPr lang="en-GB" sz="5400" dirty="0"/>
              <a:t>Cybersecurity Case Study 2: Tracking Staff </a:t>
            </a:r>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11" name="Rectangle 10">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7C4B645-A050-0C5C-5FD0-4F264E25A22D}"/>
              </a:ext>
            </a:extLst>
          </p:cNvPr>
          <p:cNvSpPr>
            <a:spLocks noGrp="1"/>
          </p:cNvSpPr>
          <p:nvPr>
            <p:ph idx="1"/>
          </p:nvPr>
        </p:nvSpPr>
        <p:spPr>
          <a:xfrm>
            <a:off x="793660" y="2599509"/>
            <a:ext cx="9764612" cy="3435531"/>
          </a:xfrm>
        </p:spPr>
        <p:txBody>
          <a:bodyPr anchor="ctr">
            <a:normAutofit/>
          </a:bodyPr>
          <a:lstStyle/>
          <a:p>
            <a:pPr marL="0" indent="0">
              <a:buNone/>
            </a:pPr>
            <a:r>
              <a:rPr lang="en-GB" sz="2400" dirty="0"/>
              <a:t>You have been asked to create a system that tracks staff engagement with training.  This is anonymous and will not link staff usernames with the training they undertake but will show how popular a variety of courses are.  They are asking you to track a single anonymised user and record all the training they undertake to see what training should be linked with what.</a:t>
            </a:r>
          </a:p>
          <a:p>
            <a:pPr marL="0" indent="0">
              <a:buNone/>
            </a:pPr>
            <a:endParaRPr lang="en-GB" sz="2400" dirty="0"/>
          </a:p>
          <a:p>
            <a:pPr marL="0" indent="0">
              <a:buNone/>
            </a:pPr>
            <a:r>
              <a:rPr lang="en-GB" sz="2400" dirty="0"/>
              <a:t>Is there a cybersecurity issue here?</a:t>
            </a:r>
          </a:p>
        </p:txBody>
      </p:sp>
    </p:spTree>
    <p:extLst>
      <p:ext uri="{BB962C8B-B14F-4D97-AF65-F5344CB8AC3E}">
        <p14:creationId xmlns:p14="http://schemas.microsoft.com/office/powerpoint/2010/main" val="420662917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271" name="Rectangle 11270">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B47B44D-C462-3A07-0E24-98DCA32CB9B6}"/>
              </a:ext>
            </a:extLst>
          </p:cNvPr>
          <p:cNvSpPr>
            <a:spLocks noGrp="1"/>
          </p:cNvSpPr>
          <p:nvPr>
            <p:ph type="title"/>
          </p:nvPr>
        </p:nvSpPr>
        <p:spPr>
          <a:xfrm>
            <a:off x="589560" y="856180"/>
            <a:ext cx="4560584" cy="1128068"/>
          </a:xfrm>
        </p:spPr>
        <p:txBody>
          <a:bodyPr anchor="ctr">
            <a:normAutofit/>
          </a:bodyPr>
          <a:lstStyle/>
          <a:p>
            <a:r>
              <a:rPr lang="en-GB" sz="3700" dirty="0"/>
              <a:t>Ethical</a:t>
            </a:r>
          </a:p>
        </p:txBody>
      </p:sp>
      <p:grpSp>
        <p:nvGrpSpPr>
          <p:cNvPr id="11273" name="Group 11272">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11274" name="Rectangle 11273">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75" name="Rectangle 11274">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277" name="Rectangle 11276">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1922F5E-4C27-F88E-A895-8910C9B1180B}"/>
              </a:ext>
            </a:extLst>
          </p:cNvPr>
          <p:cNvSpPr>
            <a:spLocks noGrp="1"/>
          </p:cNvSpPr>
          <p:nvPr>
            <p:ph idx="1"/>
          </p:nvPr>
        </p:nvSpPr>
        <p:spPr>
          <a:xfrm>
            <a:off x="589560" y="2497890"/>
            <a:ext cx="4559425" cy="3979585"/>
          </a:xfrm>
        </p:spPr>
        <p:txBody>
          <a:bodyPr anchor="ctr">
            <a:normAutofit/>
          </a:bodyPr>
          <a:lstStyle/>
          <a:p>
            <a:pPr marL="0" indent="0">
              <a:buNone/>
            </a:pPr>
            <a:r>
              <a:rPr lang="en-GB" sz="2000" b="1" dirty="0"/>
              <a:t>This is potentially the widest consideration.  It can bleed into the others and sometimes the lines can be blurred.  </a:t>
            </a:r>
            <a:endParaRPr lang="en-GB" sz="1900" dirty="0"/>
          </a:p>
        </p:txBody>
      </p:sp>
      <p:sp>
        <p:nvSpPr>
          <p:cNvPr id="11279" name="Rectangle 11278">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81" name="Rectangle 11280">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sign on a brick wall&#10;&#10;Description automatically generated with medium confidence">
            <a:extLst>
              <a:ext uri="{FF2B5EF4-FFF2-40B4-BE49-F238E27FC236}">
                <a16:creationId xmlns:a16="http://schemas.microsoft.com/office/drawing/2014/main" id="{61CF2220-D356-5777-BBAE-C7416D9AF50E}"/>
              </a:ext>
            </a:extLst>
          </p:cNvPr>
          <p:cNvPicPr>
            <a:picLocks noChangeAspect="1"/>
          </p:cNvPicPr>
          <p:nvPr/>
        </p:nvPicPr>
        <p:blipFill>
          <a:blip r:embed="rId2"/>
          <a:stretch>
            <a:fillRect/>
          </a:stretch>
        </p:blipFill>
        <p:spPr>
          <a:xfrm>
            <a:off x="5860827" y="1542238"/>
            <a:ext cx="5659332" cy="3772888"/>
          </a:xfrm>
          <a:prstGeom prst="rect">
            <a:avLst/>
          </a:prstGeom>
        </p:spPr>
      </p:pic>
    </p:spTree>
    <p:extLst>
      <p:ext uri="{BB962C8B-B14F-4D97-AF65-F5344CB8AC3E}">
        <p14:creationId xmlns:p14="http://schemas.microsoft.com/office/powerpoint/2010/main" val="401220688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0E413D7-DBE6-5501-793B-A4314724B55D}"/>
              </a:ext>
            </a:extLst>
          </p:cNvPr>
          <p:cNvSpPr>
            <a:spLocks noGrp="1"/>
          </p:cNvSpPr>
          <p:nvPr>
            <p:ph type="title"/>
          </p:nvPr>
        </p:nvSpPr>
        <p:spPr>
          <a:xfrm>
            <a:off x="808638" y="386930"/>
            <a:ext cx="9236700" cy="1188950"/>
          </a:xfrm>
        </p:spPr>
        <p:txBody>
          <a:bodyPr anchor="b">
            <a:normAutofit/>
          </a:bodyPr>
          <a:lstStyle/>
          <a:p>
            <a:r>
              <a:rPr lang="en-GB" sz="5400" dirty="0"/>
              <a:t>Ethical</a:t>
            </a:r>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11" name="Rectangle 10">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7C4B645-A050-0C5C-5FD0-4F264E25A22D}"/>
              </a:ext>
            </a:extLst>
          </p:cNvPr>
          <p:cNvSpPr>
            <a:spLocks noGrp="1"/>
          </p:cNvSpPr>
          <p:nvPr>
            <p:ph idx="1"/>
          </p:nvPr>
        </p:nvSpPr>
        <p:spPr>
          <a:xfrm>
            <a:off x="793659" y="2599509"/>
            <a:ext cx="10252121" cy="3435531"/>
          </a:xfrm>
        </p:spPr>
        <p:txBody>
          <a:bodyPr anchor="ctr">
            <a:normAutofit fontScale="55000" lnSpcReduction="20000"/>
          </a:bodyPr>
          <a:lstStyle/>
          <a:p>
            <a:pPr marL="0" indent="0">
              <a:buNone/>
            </a:pPr>
            <a:r>
              <a:rPr lang="en-GB" sz="2400" dirty="0"/>
              <a:t>ACM (Association for Computing Machinery) has eight principles for ethics:</a:t>
            </a:r>
          </a:p>
          <a:p>
            <a:pPr marL="0" indent="0">
              <a:buNone/>
            </a:pPr>
            <a:endParaRPr lang="en-GB" sz="2400" dirty="0"/>
          </a:p>
          <a:p>
            <a:pPr marL="0" indent="0">
              <a:buNone/>
            </a:pPr>
            <a:r>
              <a:rPr lang="en-GB" sz="2400" dirty="0"/>
              <a:t>1. </a:t>
            </a:r>
            <a:r>
              <a:rPr lang="en-GB" sz="2400" b="1" dirty="0"/>
              <a:t>PUBLIC</a:t>
            </a:r>
            <a:r>
              <a:rPr lang="en-GB" sz="2400" dirty="0"/>
              <a:t> – Software engineers shall act consistently with the public interest.</a:t>
            </a:r>
          </a:p>
          <a:p>
            <a:pPr marL="0" indent="0">
              <a:buNone/>
            </a:pPr>
            <a:r>
              <a:rPr lang="en-GB" sz="2400" dirty="0"/>
              <a:t>2. </a:t>
            </a:r>
            <a:r>
              <a:rPr lang="en-GB" sz="2400" b="1" dirty="0"/>
              <a:t>CLIENT AND EMPLOYER </a:t>
            </a:r>
            <a:r>
              <a:rPr lang="en-GB" sz="2400" dirty="0"/>
              <a:t>– Software engineers shall act in a manner that is in the best interests of their client and employer consistent with the public interest.</a:t>
            </a:r>
          </a:p>
          <a:p>
            <a:pPr marL="0" indent="0">
              <a:buNone/>
            </a:pPr>
            <a:r>
              <a:rPr lang="en-GB" sz="2400" dirty="0"/>
              <a:t>3. </a:t>
            </a:r>
            <a:r>
              <a:rPr lang="en-GB" sz="2400" b="1" dirty="0"/>
              <a:t>PRODUCT</a:t>
            </a:r>
            <a:r>
              <a:rPr lang="en-GB" sz="2400" dirty="0"/>
              <a:t> – Software engineers shall ensure that their products and related modifications meet the highest professional standards possible.</a:t>
            </a:r>
          </a:p>
          <a:p>
            <a:pPr marL="0" indent="0">
              <a:buNone/>
            </a:pPr>
            <a:r>
              <a:rPr lang="en-GB" sz="2400" dirty="0"/>
              <a:t>4. </a:t>
            </a:r>
            <a:r>
              <a:rPr lang="en-GB" sz="2400" b="1" dirty="0"/>
              <a:t>JUDGMENT</a:t>
            </a:r>
            <a:r>
              <a:rPr lang="en-GB" sz="2400" dirty="0"/>
              <a:t> – Software engineers shall maintain integrity and independence in their professional judgment.</a:t>
            </a:r>
          </a:p>
          <a:p>
            <a:pPr marL="0" indent="0">
              <a:buNone/>
            </a:pPr>
            <a:r>
              <a:rPr lang="en-GB" sz="2400" dirty="0"/>
              <a:t>5. </a:t>
            </a:r>
            <a:r>
              <a:rPr lang="en-GB" sz="2400" b="1" dirty="0"/>
              <a:t>MANAGEMENT</a:t>
            </a:r>
            <a:r>
              <a:rPr lang="en-GB" sz="2400" dirty="0"/>
              <a:t> – Software engineering managers and leaders shall subscribe to and promote an ethical approach to the management of software development and maintenance.</a:t>
            </a:r>
          </a:p>
          <a:p>
            <a:pPr marL="0" indent="0">
              <a:buNone/>
            </a:pPr>
            <a:r>
              <a:rPr lang="en-GB" sz="2400" dirty="0"/>
              <a:t>6. </a:t>
            </a:r>
            <a:r>
              <a:rPr lang="en-GB" sz="2400" b="1" dirty="0"/>
              <a:t>PROFESSION</a:t>
            </a:r>
            <a:r>
              <a:rPr lang="en-GB" sz="2400" dirty="0"/>
              <a:t> – Software engineers shall advance the integrity and reputation of the profession consistent with the public interest.</a:t>
            </a:r>
          </a:p>
          <a:p>
            <a:pPr marL="0" indent="0">
              <a:buNone/>
            </a:pPr>
            <a:r>
              <a:rPr lang="en-GB" sz="2400" dirty="0"/>
              <a:t>7. </a:t>
            </a:r>
            <a:r>
              <a:rPr lang="en-GB" sz="2400" b="1" dirty="0"/>
              <a:t>COLLEAGUES</a:t>
            </a:r>
            <a:r>
              <a:rPr lang="en-GB" sz="2400" dirty="0"/>
              <a:t> – Software engineers shall be fair to and supportive of their colleagues.</a:t>
            </a:r>
          </a:p>
          <a:p>
            <a:pPr marL="0" indent="0">
              <a:buNone/>
            </a:pPr>
            <a:r>
              <a:rPr lang="en-GB" sz="2400" dirty="0"/>
              <a:t>8. </a:t>
            </a:r>
            <a:r>
              <a:rPr lang="en-GB" sz="2400" b="1" dirty="0"/>
              <a:t>SELF</a:t>
            </a:r>
            <a:r>
              <a:rPr lang="en-GB" sz="2400" dirty="0"/>
              <a:t> – Software engineers shall participate in lifelong learning regarding the practice of their profession and shall promote an ethical approach to the practice of the profession.</a:t>
            </a:r>
          </a:p>
        </p:txBody>
      </p:sp>
      <p:sp>
        <p:nvSpPr>
          <p:cNvPr id="6" name="TextBox 5">
            <a:extLst>
              <a:ext uri="{FF2B5EF4-FFF2-40B4-BE49-F238E27FC236}">
                <a16:creationId xmlns:a16="http://schemas.microsoft.com/office/drawing/2014/main" id="{C53580E8-633E-A368-A27D-BA1AACE6F2CC}"/>
              </a:ext>
            </a:extLst>
          </p:cNvPr>
          <p:cNvSpPr txBox="1"/>
          <p:nvPr/>
        </p:nvSpPr>
        <p:spPr>
          <a:xfrm>
            <a:off x="188342" y="6465645"/>
            <a:ext cx="10477292" cy="276999"/>
          </a:xfrm>
          <a:prstGeom prst="rect">
            <a:avLst/>
          </a:prstGeom>
          <a:noFill/>
        </p:spPr>
        <p:txBody>
          <a:bodyPr wrap="none" rtlCol="0">
            <a:spAutoFit/>
          </a:bodyPr>
          <a:lstStyle/>
          <a:p>
            <a:r>
              <a:rPr lang="en-GB" sz="1200" dirty="0">
                <a:hlinkClick r:id="rId2"/>
              </a:rPr>
              <a:t>https://ethics.acm.org/code-of-ethics/software-engineering-code/#:~:text=The%20Code%20is%20not%20simply,obligations%20of%20all%20software%20engineers</a:t>
            </a:r>
            <a:r>
              <a:rPr lang="en-GB" sz="1200" dirty="0"/>
              <a:t>. </a:t>
            </a:r>
          </a:p>
        </p:txBody>
      </p:sp>
    </p:spTree>
    <p:extLst>
      <p:ext uri="{BB962C8B-B14F-4D97-AF65-F5344CB8AC3E}">
        <p14:creationId xmlns:p14="http://schemas.microsoft.com/office/powerpoint/2010/main" val="305514685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0E413D7-DBE6-5501-793B-A4314724B55D}"/>
              </a:ext>
            </a:extLst>
          </p:cNvPr>
          <p:cNvSpPr>
            <a:spLocks noGrp="1"/>
          </p:cNvSpPr>
          <p:nvPr>
            <p:ph type="title"/>
          </p:nvPr>
        </p:nvSpPr>
        <p:spPr>
          <a:xfrm>
            <a:off x="808638" y="386930"/>
            <a:ext cx="9236700" cy="1188950"/>
          </a:xfrm>
        </p:spPr>
        <p:txBody>
          <a:bodyPr anchor="b">
            <a:normAutofit/>
          </a:bodyPr>
          <a:lstStyle/>
          <a:p>
            <a:r>
              <a:rPr lang="en-GB" sz="5400"/>
              <a:t>Ethical Case Study: AI System</a:t>
            </a:r>
            <a:endParaRPr lang="en-GB" sz="5400" dirty="0"/>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11" name="Rectangle 10">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7C4B645-A050-0C5C-5FD0-4F264E25A22D}"/>
              </a:ext>
            </a:extLst>
          </p:cNvPr>
          <p:cNvSpPr>
            <a:spLocks noGrp="1"/>
          </p:cNvSpPr>
          <p:nvPr>
            <p:ph idx="1"/>
          </p:nvPr>
        </p:nvSpPr>
        <p:spPr>
          <a:xfrm>
            <a:off x="793660" y="2599509"/>
            <a:ext cx="5139054" cy="3435531"/>
          </a:xfrm>
        </p:spPr>
        <p:txBody>
          <a:bodyPr anchor="ctr">
            <a:normAutofit/>
          </a:bodyPr>
          <a:lstStyle/>
          <a:p>
            <a:pPr marL="0" indent="0" algn="l" rtl="0" fontAlgn="base">
              <a:buNone/>
            </a:pPr>
            <a:r>
              <a:rPr lang="en-GB" sz="2000" b="1" i="0" u="none" strike="noStrike" dirty="0">
                <a:solidFill>
                  <a:srgbClr val="000000"/>
                </a:solidFill>
                <a:effectLst/>
                <a:latin typeface="Arial" panose="020B0604020202020204" pitchFamily="34" charset="0"/>
              </a:rPr>
              <a:t>To create AI systems: </a:t>
            </a:r>
            <a:r>
              <a:rPr lang="en-US" sz="2000" b="1" i="0" dirty="0">
                <a:solidFill>
                  <a:srgbClr val="000000"/>
                </a:solidFill>
                <a:effectLst/>
                <a:latin typeface="Arial" panose="020B0604020202020204" pitchFamily="34" charset="0"/>
              </a:rPr>
              <a:t>​</a:t>
            </a:r>
          </a:p>
          <a:p>
            <a:pPr algn="l" rtl="0" fontAlgn="base">
              <a:buFont typeface="+mj-lt"/>
              <a:buAutoNum type="arabicPeriod"/>
            </a:pPr>
            <a:r>
              <a:rPr lang="en-GB" sz="2000" b="0" i="0" u="none" strike="noStrike" dirty="0">
                <a:solidFill>
                  <a:srgbClr val="000000"/>
                </a:solidFill>
                <a:effectLst/>
                <a:latin typeface="Arial" panose="020B0604020202020204" pitchFamily="34" charset="0"/>
              </a:rPr>
              <a:t>Create an algorithm</a:t>
            </a:r>
            <a:r>
              <a:rPr lang="en-US" sz="2000" b="0" i="0" dirty="0">
                <a:solidFill>
                  <a:srgbClr val="000000"/>
                </a:solidFill>
                <a:effectLst/>
                <a:latin typeface="Arial" panose="020B0604020202020204" pitchFamily="34" charset="0"/>
              </a:rPr>
              <a:t>​</a:t>
            </a:r>
          </a:p>
          <a:p>
            <a:pPr algn="l" rtl="0" fontAlgn="base">
              <a:buFont typeface="+mj-lt"/>
              <a:buAutoNum type="arabicPeriod"/>
            </a:pPr>
            <a:r>
              <a:rPr lang="en-GB" sz="2000" b="0" i="0" u="none" strike="noStrike" dirty="0">
                <a:solidFill>
                  <a:srgbClr val="000000"/>
                </a:solidFill>
                <a:effectLst/>
                <a:latin typeface="Arial" panose="020B0604020202020204" pitchFamily="34" charset="0"/>
              </a:rPr>
              <a:t>Give it a data set to train with </a:t>
            </a:r>
            <a:r>
              <a:rPr lang="en-US" sz="2000" b="0" i="0" dirty="0">
                <a:solidFill>
                  <a:srgbClr val="000000"/>
                </a:solidFill>
                <a:effectLst/>
                <a:latin typeface="Arial" panose="020B0604020202020204" pitchFamily="34" charset="0"/>
              </a:rPr>
              <a:t>​</a:t>
            </a:r>
          </a:p>
          <a:p>
            <a:pPr algn="l" rtl="0" fontAlgn="base">
              <a:buFont typeface="+mj-lt"/>
              <a:buAutoNum type="arabicPeriod"/>
            </a:pPr>
            <a:r>
              <a:rPr lang="en-GB" sz="2000" b="0" i="0" u="none" strike="noStrike" dirty="0">
                <a:solidFill>
                  <a:srgbClr val="000000"/>
                </a:solidFill>
                <a:effectLst/>
                <a:latin typeface="Arial" panose="020B0604020202020204" pitchFamily="34" charset="0"/>
              </a:rPr>
              <a:t>Check it gives the ‘correct’ answer</a:t>
            </a:r>
            <a:r>
              <a:rPr lang="en-US" sz="2000" b="0" i="0" dirty="0">
                <a:solidFill>
                  <a:srgbClr val="000000"/>
                </a:solidFill>
                <a:effectLst/>
                <a:latin typeface="Arial" panose="020B0604020202020204" pitchFamily="34" charset="0"/>
              </a:rPr>
              <a:t>​</a:t>
            </a:r>
          </a:p>
          <a:p>
            <a:pPr algn="l" rtl="0" fontAlgn="base">
              <a:buFont typeface="+mj-lt"/>
              <a:buAutoNum type="arabicPeriod"/>
            </a:pPr>
            <a:r>
              <a:rPr lang="en-GB" sz="2000" b="0" i="0" u="none" strike="noStrike" dirty="0">
                <a:solidFill>
                  <a:srgbClr val="000000"/>
                </a:solidFill>
                <a:effectLst/>
                <a:latin typeface="Arial" panose="020B0604020202020204" pitchFamily="34" charset="0"/>
              </a:rPr>
              <a:t>Tweak the algorithm </a:t>
            </a:r>
            <a:r>
              <a:rPr lang="en-US" sz="2000" b="0" i="0" dirty="0">
                <a:solidFill>
                  <a:srgbClr val="000000"/>
                </a:solidFill>
                <a:effectLst/>
                <a:latin typeface="Arial" panose="020B0604020202020204" pitchFamily="34" charset="0"/>
              </a:rPr>
              <a:t>​</a:t>
            </a:r>
          </a:p>
          <a:p>
            <a:pPr algn="l" rtl="0" fontAlgn="base">
              <a:buFont typeface="+mj-lt"/>
              <a:buAutoNum type="arabicPeriod"/>
            </a:pPr>
            <a:r>
              <a:rPr lang="en-GB" sz="2000" b="0" i="0" u="none" strike="noStrike" dirty="0">
                <a:solidFill>
                  <a:srgbClr val="000000"/>
                </a:solidFill>
                <a:effectLst/>
                <a:latin typeface="Arial" panose="020B0604020202020204" pitchFamily="34" charset="0"/>
              </a:rPr>
              <a:t>Repeat until happy</a:t>
            </a:r>
            <a:r>
              <a:rPr lang="en-US" sz="2000" b="0" i="0" dirty="0">
                <a:solidFill>
                  <a:srgbClr val="000000"/>
                </a:solidFill>
                <a:effectLst/>
                <a:latin typeface="Arial" panose="020B0604020202020204" pitchFamily="34" charset="0"/>
              </a:rPr>
              <a:t>​</a:t>
            </a:r>
          </a:p>
          <a:p>
            <a:pPr algn="l" rtl="0" fontAlgn="base">
              <a:buFont typeface="+mj-lt"/>
              <a:buAutoNum type="arabicPeriod"/>
            </a:pPr>
            <a:endParaRPr lang="en-US" sz="2000" dirty="0">
              <a:solidFill>
                <a:srgbClr val="000000"/>
              </a:solidFill>
              <a:latin typeface="Arial" panose="020B0604020202020204" pitchFamily="34" charset="0"/>
            </a:endParaRPr>
          </a:p>
          <a:p>
            <a:pPr marL="0" indent="0" algn="l" rtl="0" fontAlgn="base">
              <a:buNone/>
            </a:pPr>
            <a:r>
              <a:rPr lang="en-US" sz="2000" b="0" i="0" dirty="0">
                <a:solidFill>
                  <a:srgbClr val="000000"/>
                </a:solidFill>
                <a:effectLst/>
                <a:latin typeface="Arial" panose="020B0604020202020204" pitchFamily="34" charset="0"/>
              </a:rPr>
              <a:t>What are the ethical implications?</a:t>
            </a:r>
          </a:p>
        </p:txBody>
      </p:sp>
      <p:pic>
        <p:nvPicPr>
          <p:cNvPr id="9218" name="Picture 2">
            <a:extLst>
              <a:ext uri="{FF2B5EF4-FFF2-40B4-BE49-F238E27FC236}">
                <a16:creationId xmlns:a16="http://schemas.microsoft.com/office/drawing/2014/main" id="{DBC4FBA5-76BA-61AF-A94C-11D4CA3D87D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26374" y="2317251"/>
            <a:ext cx="4169493" cy="40000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7856210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0E413D7-DBE6-5501-793B-A4314724B55D}"/>
              </a:ext>
            </a:extLst>
          </p:cNvPr>
          <p:cNvSpPr>
            <a:spLocks noGrp="1"/>
          </p:cNvSpPr>
          <p:nvPr>
            <p:ph type="title"/>
          </p:nvPr>
        </p:nvSpPr>
        <p:spPr>
          <a:xfrm>
            <a:off x="808638" y="386930"/>
            <a:ext cx="9236700" cy="1188950"/>
          </a:xfrm>
        </p:spPr>
        <p:txBody>
          <a:bodyPr anchor="b">
            <a:normAutofit/>
          </a:bodyPr>
          <a:lstStyle/>
          <a:p>
            <a:r>
              <a:rPr lang="en-GB" sz="5400" dirty="0"/>
              <a:t>Ethical Case Study: Data Sharing</a:t>
            </a:r>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11" name="Rectangle 10">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7C4B645-A050-0C5C-5FD0-4F264E25A22D}"/>
              </a:ext>
            </a:extLst>
          </p:cNvPr>
          <p:cNvSpPr>
            <a:spLocks noGrp="1"/>
          </p:cNvSpPr>
          <p:nvPr>
            <p:ph idx="1"/>
          </p:nvPr>
        </p:nvSpPr>
        <p:spPr>
          <a:xfrm>
            <a:off x="793659" y="2599509"/>
            <a:ext cx="10252121" cy="3435531"/>
          </a:xfrm>
        </p:spPr>
        <p:txBody>
          <a:bodyPr anchor="ctr">
            <a:noAutofit/>
          </a:bodyPr>
          <a:lstStyle/>
          <a:p>
            <a:pPr marL="0" indent="0" algn="l" rtl="0" fontAlgn="base">
              <a:buNone/>
            </a:pPr>
            <a:r>
              <a:rPr lang="en-US" b="0" i="0" dirty="0">
                <a:solidFill>
                  <a:srgbClr val="000000"/>
                </a:solidFill>
                <a:effectLst/>
                <a:latin typeface="Segoe UI" panose="020B0502040204020203" pitchFamily="34" charset="0"/>
              </a:rPr>
              <a:t>You have been asked to wor</a:t>
            </a:r>
            <a:r>
              <a:rPr lang="en-US" dirty="0">
                <a:solidFill>
                  <a:srgbClr val="000000"/>
                </a:solidFill>
                <a:latin typeface="Segoe UI" panose="020B0502040204020203" pitchFamily="34" charset="0"/>
              </a:rPr>
              <a:t>k with a health organization who wants to use NHS data to support their development of a mental health app.  This app will offer a variety of ‘mental health support’ from guided meditation to CBT sessions. </a:t>
            </a:r>
          </a:p>
          <a:p>
            <a:pPr marL="0" indent="0" algn="l" rtl="0" fontAlgn="base">
              <a:buNone/>
            </a:pPr>
            <a:endParaRPr lang="en-US" b="0" i="0" dirty="0">
              <a:solidFill>
                <a:srgbClr val="000000"/>
              </a:solidFill>
              <a:effectLst/>
              <a:latin typeface="Segoe UI" panose="020B0502040204020203" pitchFamily="34" charset="0"/>
            </a:endParaRPr>
          </a:p>
          <a:p>
            <a:pPr marL="0" indent="0" algn="l" rtl="0" fontAlgn="base">
              <a:buNone/>
            </a:pPr>
            <a:r>
              <a:rPr lang="en-US" b="0" i="0" dirty="0">
                <a:solidFill>
                  <a:srgbClr val="000000"/>
                </a:solidFill>
                <a:effectLst/>
                <a:latin typeface="Segoe UI" panose="020B0502040204020203" pitchFamily="34" charset="0"/>
              </a:rPr>
              <a:t>Are there any ethic</a:t>
            </a:r>
            <a:r>
              <a:rPr lang="en-US" dirty="0">
                <a:solidFill>
                  <a:srgbClr val="000000"/>
                </a:solidFill>
                <a:latin typeface="Segoe UI" panose="020B0502040204020203" pitchFamily="34" charset="0"/>
              </a:rPr>
              <a:t>al implications?</a:t>
            </a:r>
            <a:endParaRPr lang="en-US" b="0" i="0" dirty="0">
              <a:solidFill>
                <a:srgbClr val="000000"/>
              </a:solidFill>
              <a:effectLst/>
              <a:latin typeface="Segoe UI" panose="020B0502040204020203" pitchFamily="34" charset="0"/>
            </a:endParaRPr>
          </a:p>
        </p:txBody>
      </p:sp>
    </p:spTree>
    <p:extLst>
      <p:ext uri="{BB962C8B-B14F-4D97-AF65-F5344CB8AC3E}">
        <p14:creationId xmlns:p14="http://schemas.microsoft.com/office/powerpoint/2010/main" val="204610757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0E413D7-DBE6-5501-793B-A4314724B55D}"/>
              </a:ext>
            </a:extLst>
          </p:cNvPr>
          <p:cNvSpPr>
            <a:spLocks noGrp="1"/>
          </p:cNvSpPr>
          <p:nvPr>
            <p:ph type="title"/>
          </p:nvPr>
        </p:nvSpPr>
        <p:spPr>
          <a:xfrm>
            <a:off x="808638" y="386930"/>
            <a:ext cx="9236700" cy="1188950"/>
          </a:xfrm>
        </p:spPr>
        <p:txBody>
          <a:bodyPr anchor="b">
            <a:normAutofit/>
          </a:bodyPr>
          <a:lstStyle/>
          <a:p>
            <a:r>
              <a:rPr lang="en-GB" sz="5400" dirty="0"/>
              <a:t>Ethical Case Study: Data Sharing</a:t>
            </a:r>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11" name="Rectangle 10">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7C4B645-A050-0C5C-5FD0-4F264E25A22D}"/>
              </a:ext>
            </a:extLst>
          </p:cNvPr>
          <p:cNvSpPr>
            <a:spLocks noGrp="1"/>
          </p:cNvSpPr>
          <p:nvPr>
            <p:ph idx="1"/>
          </p:nvPr>
        </p:nvSpPr>
        <p:spPr>
          <a:xfrm>
            <a:off x="793660" y="2599509"/>
            <a:ext cx="5139054" cy="3435531"/>
          </a:xfrm>
        </p:spPr>
        <p:txBody>
          <a:bodyPr anchor="ctr">
            <a:noAutofit/>
          </a:bodyPr>
          <a:lstStyle/>
          <a:p>
            <a:pPr marL="0" indent="0" algn="l" rtl="0" fontAlgn="base">
              <a:buNone/>
            </a:pPr>
            <a:endParaRPr lang="en-US" b="0" i="0" dirty="0">
              <a:solidFill>
                <a:srgbClr val="000000"/>
              </a:solidFill>
              <a:effectLst/>
              <a:latin typeface="Segoe UI" panose="020B0502040204020203" pitchFamily="34" charset="0"/>
            </a:endParaRPr>
          </a:p>
          <a:p>
            <a:pPr marL="0" indent="0" algn="l" rtl="0" fontAlgn="base">
              <a:buNone/>
            </a:pPr>
            <a:r>
              <a:rPr lang="en-US" b="0" i="0" u="none" strike="noStrike" dirty="0">
                <a:solidFill>
                  <a:srgbClr val="000000"/>
                </a:solidFill>
                <a:effectLst/>
                <a:latin typeface="Arial" panose="020B0604020202020204" pitchFamily="34" charset="0"/>
              </a:rPr>
              <a:t>Should ‘approved third parties - such as researchers at universities, charities or private companies’ have access to this data?</a:t>
            </a:r>
            <a:r>
              <a:rPr lang="en-US" b="0" i="0" dirty="0">
                <a:solidFill>
                  <a:srgbClr val="000000"/>
                </a:solidFill>
                <a:effectLst/>
                <a:latin typeface="Arial" panose="020B0604020202020204" pitchFamily="34" charset="0"/>
              </a:rPr>
              <a:t>​</a:t>
            </a:r>
            <a:endParaRPr lang="en-US" b="0" i="0" dirty="0">
              <a:solidFill>
                <a:srgbClr val="000000"/>
              </a:solidFill>
              <a:effectLst/>
              <a:latin typeface="Segoe UI" panose="020B0502040204020203" pitchFamily="34" charset="0"/>
            </a:endParaRPr>
          </a:p>
          <a:p>
            <a:pPr marL="0" indent="0" algn="l" rtl="0" fontAlgn="base">
              <a:buNone/>
            </a:pPr>
            <a:endParaRPr lang="en-US" b="0" i="0" dirty="0">
              <a:solidFill>
                <a:srgbClr val="000000"/>
              </a:solidFill>
              <a:effectLst/>
              <a:latin typeface="Segoe UI" panose="020B0502040204020203" pitchFamily="34" charset="0"/>
            </a:endParaRPr>
          </a:p>
          <a:p>
            <a:pPr marL="0" indent="0" algn="l" rtl="0" fontAlgn="base">
              <a:buNone/>
            </a:pPr>
            <a:r>
              <a:rPr lang="en-US" b="0" i="0" u="none" strike="noStrike" dirty="0">
                <a:solidFill>
                  <a:srgbClr val="000000"/>
                </a:solidFill>
                <a:effectLst/>
                <a:latin typeface="Arial" panose="020B0604020202020204" pitchFamily="34" charset="0"/>
              </a:rPr>
              <a:t>What if it helps them find cancer treatments?</a:t>
            </a:r>
            <a:r>
              <a:rPr lang="en-US" b="0" i="0" dirty="0">
                <a:solidFill>
                  <a:srgbClr val="000000"/>
                </a:solidFill>
                <a:effectLst/>
                <a:latin typeface="Arial" panose="020B0604020202020204" pitchFamily="34" charset="0"/>
              </a:rPr>
              <a:t>​</a:t>
            </a:r>
            <a:endParaRPr lang="en-US" b="0" i="0" dirty="0">
              <a:solidFill>
                <a:srgbClr val="000000"/>
              </a:solidFill>
              <a:effectLst/>
              <a:latin typeface="Segoe UI" panose="020B0502040204020203" pitchFamily="34" charset="0"/>
            </a:endParaRPr>
          </a:p>
          <a:p>
            <a:pPr algn="l" rtl="0" fontAlgn="base"/>
            <a:endParaRPr lang="en-US" b="0" i="0" dirty="0">
              <a:solidFill>
                <a:srgbClr val="000000"/>
              </a:solidFill>
              <a:effectLst/>
              <a:latin typeface="Segoe UI" panose="020B0502040204020203" pitchFamily="34" charset="0"/>
            </a:endParaRPr>
          </a:p>
        </p:txBody>
      </p:sp>
      <p:pic>
        <p:nvPicPr>
          <p:cNvPr id="15362" name="Picture 2">
            <a:extLst>
              <a:ext uri="{FF2B5EF4-FFF2-40B4-BE49-F238E27FC236}">
                <a16:creationId xmlns:a16="http://schemas.microsoft.com/office/drawing/2014/main" id="{B1203CD8-8D93-F84A-50A9-F422AEF140D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20820" y="2672259"/>
            <a:ext cx="4470400" cy="3111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9397424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0E413D7-DBE6-5501-793B-A4314724B55D}"/>
              </a:ext>
            </a:extLst>
          </p:cNvPr>
          <p:cNvSpPr>
            <a:spLocks noGrp="1"/>
          </p:cNvSpPr>
          <p:nvPr>
            <p:ph type="title"/>
          </p:nvPr>
        </p:nvSpPr>
        <p:spPr>
          <a:xfrm>
            <a:off x="808638" y="386930"/>
            <a:ext cx="9236700" cy="1188950"/>
          </a:xfrm>
        </p:spPr>
        <p:txBody>
          <a:bodyPr anchor="b">
            <a:normAutofit/>
          </a:bodyPr>
          <a:lstStyle/>
          <a:p>
            <a:r>
              <a:rPr lang="en-GB" sz="5400" dirty="0"/>
              <a:t>Ethical Case Study: AI System</a:t>
            </a:r>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11" name="Rectangle 10">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7C4B645-A050-0C5C-5FD0-4F264E25A22D}"/>
              </a:ext>
            </a:extLst>
          </p:cNvPr>
          <p:cNvSpPr>
            <a:spLocks noGrp="1"/>
          </p:cNvSpPr>
          <p:nvPr>
            <p:ph idx="1"/>
          </p:nvPr>
        </p:nvSpPr>
        <p:spPr>
          <a:xfrm>
            <a:off x="793660" y="2599509"/>
            <a:ext cx="5139054" cy="3435531"/>
          </a:xfrm>
        </p:spPr>
        <p:txBody>
          <a:bodyPr anchor="ctr">
            <a:noAutofit/>
          </a:bodyPr>
          <a:lstStyle/>
          <a:p>
            <a:pPr marL="0" indent="0" algn="l" rtl="0" fontAlgn="base">
              <a:buNone/>
            </a:pPr>
            <a:r>
              <a:rPr lang="en-US" b="0" i="0" dirty="0">
                <a:solidFill>
                  <a:srgbClr val="000000"/>
                </a:solidFill>
                <a:effectLst/>
                <a:latin typeface="Segoe UI" panose="020B0502040204020203" pitchFamily="34" charset="0"/>
              </a:rPr>
              <a:t>Was releasing Chat GPT ethica</a:t>
            </a:r>
            <a:r>
              <a:rPr lang="en-US" dirty="0">
                <a:solidFill>
                  <a:srgbClr val="000000"/>
                </a:solidFill>
                <a:latin typeface="Segoe UI" panose="020B0502040204020203" pitchFamily="34" charset="0"/>
              </a:rPr>
              <a:t>l? </a:t>
            </a:r>
            <a:endParaRPr lang="en-US" b="0" i="0" dirty="0">
              <a:solidFill>
                <a:srgbClr val="000000"/>
              </a:solidFill>
              <a:effectLst/>
              <a:latin typeface="Segoe UI" panose="020B0502040204020203" pitchFamily="34" charset="0"/>
            </a:endParaRPr>
          </a:p>
        </p:txBody>
      </p:sp>
      <p:pic>
        <p:nvPicPr>
          <p:cNvPr id="16386" name="Picture 2" descr="openai.com/content/images/2022/05/openai-avatar...">
            <a:extLst>
              <a:ext uri="{FF2B5EF4-FFF2-40B4-BE49-F238E27FC236}">
                <a16:creationId xmlns:a16="http://schemas.microsoft.com/office/drawing/2014/main" id="{89B1BBD1-34E5-C12A-F4B9-942BA40E03F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61439" y="2274970"/>
            <a:ext cx="2599509" cy="2599509"/>
          </a:xfrm>
          <a:prstGeom prst="rect">
            <a:avLst/>
          </a:prstGeom>
          <a:noFill/>
          <a:extLst>
            <a:ext uri="{909E8E84-426E-40DD-AFC4-6F175D3DCCD1}">
              <a14:hiddenFill xmlns:a14="http://schemas.microsoft.com/office/drawing/2010/main">
                <a:solidFill>
                  <a:srgbClr val="FFFFFF"/>
                </a:solidFill>
              </a14:hiddenFill>
            </a:ext>
          </a:extLst>
        </p:spPr>
      </p:pic>
      <p:pic>
        <p:nvPicPr>
          <p:cNvPr id="16388" name="Picture 4" descr="ChatGPT: Optimizing Language Models for Dialogue">
            <a:extLst>
              <a:ext uri="{FF2B5EF4-FFF2-40B4-BE49-F238E27FC236}">
                <a16:creationId xmlns:a16="http://schemas.microsoft.com/office/drawing/2014/main" id="{018F25F1-336F-9925-A90B-F9F9CFDA809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32714" y="3697844"/>
            <a:ext cx="2541430" cy="25414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2603492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0E413D7-DBE6-5501-793B-A4314724B55D}"/>
              </a:ext>
            </a:extLst>
          </p:cNvPr>
          <p:cNvSpPr>
            <a:spLocks noGrp="1"/>
          </p:cNvSpPr>
          <p:nvPr>
            <p:ph type="title"/>
          </p:nvPr>
        </p:nvSpPr>
        <p:spPr>
          <a:xfrm>
            <a:off x="808638" y="386930"/>
            <a:ext cx="9236700" cy="1188950"/>
          </a:xfrm>
        </p:spPr>
        <p:txBody>
          <a:bodyPr anchor="b">
            <a:normAutofit/>
          </a:bodyPr>
          <a:lstStyle/>
          <a:p>
            <a:r>
              <a:rPr lang="en-GB" sz="5400" dirty="0"/>
              <a:t>Case Study: Gambling App</a:t>
            </a:r>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11" name="Rectangle 10">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7C4B645-A050-0C5C-5FD0-4F264E25A22D}"/>
              </a:ext>
            </a:extLst>
          </p:cNvPr>
          <p:cNvSpPr>
            <a:spLocks noGrp="1"/>
          </p:cNvSpPr>
          <p:nvPr>
            <p:ph idx="1"/>
          </p:nvPr>
        </p:nvSpPr>
        <p:spPr>
          <a:xfrm>
            <a:off x="793660" y="2599509"/>
            <a:ext cx="9886532" cy="3435531"/>
          </a:xfrm>
        </p:spPr>
        <p:txBody>
          <a:bodyPr anchor="ctr">
            <a:normAutofit/>
          </a:bodyPr>
          <a:lstStyle/>
          <a:p>
            <a:pPr marL="0" indent="0">
              <a:buNone/>
            </a:pPr>
            <a:r>
              <a:rPr lang="en-GB" sz="2400" dirty="0"/>
              <a:t>You are approached by a company that creates gambling apps – in this case they want you to create an app for people to ‘practice’ their poker game.  The app will not take money and people will not be required to sign up to play. The app will be branded with the gambling company’s logo and it will include links to their website where you can join a poker game (minimum buy in for these games is usually £10). </a:t>
            </a:r>
          </a:p>
          <a:p>
            <a:pPr marL="0" indent="0">
              <a:buNone/>
            </a:pPr>
            <a:endParaRPr lang="en-GB" sz="2400" dirty="0"/>
          </a:p>
          <a:p>
            <a:pPr marL="0" indent="0">
              <a:buNone/>
            </a:pPr>
            <a:r>
              <a:rPr lang="en-GB" sz="2400" dirty="0"/>
              <a:t>Are there any ethical issues with the app you are creating? </a:t>
            </a:r>
          </a:p>
        </p:txBody>
      </p:sp>
    </p:spTree>
    <p:extLst>
      <p:ext uri="{BB962C8B-B14F-4D97-AF65-F5344CB8AC3E}">
        <p14:creationId xmlns:p14="http://schemas.microsoft.com/office/powerpoint/2010/main" val="40263786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271" name="Rectangle 11270">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B47B44D-C462-3A07-0E24-98DCA32CB9B6}"/>
              </a:ext>
            </a:extLst>
          </p:cNvPr>
          <p:cNvSpPr>
            <a:spLocks noGrp="1"/>
          </p:cNvSpPr>
          <p:nvPr>
            <p:ph type="title"/>
          </p:nvPr>
        </p:nvSpPr>
        <p:spPr>
          <a:xfrm>
            <a:off x="589560" y="856180"/>
            <a:ext cx="4560584" cy="1128068"/>
          </a:xfrm>
        </p:spPr>
        <p:txBody>
          <a:bodyPr anchor="ctr">
            <a:normAutofit/>
          </a:bodyPr>
          <a:lstStyle/>
          <a:p>
            <a:r>
              <a:rPr lang="en-GB" sz="3700" dirty="0"/>
              <a:t>Social</a:t>
            </a:r>
          </a:p>
        </p:txBody>
      </p:sp>
      <p:grpSp>
        <p:nvGrpSpPr>
          <p:cNvPr id="11273" name="Group 11272">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11274" name="Rectangle 11273">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75" name="Rectangle 11274">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277" name="Rectangle 11276">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1922F5E-4C27-F88E-A895-8910C9B1180B}"/>
              </a:ext>
            </a:extLst>
          </p:cNvPr>
          <p:cNvSpPr>
            <a:spLocks noGrp="1"/>
          </p:cNvSpPr>
          <p:nvPr>
            <p:ph idx="1"/>
          </p:nvPr>
        </p:nvSpPr>
        <p:spPr>
          <a:xfrm>
            <a:off x="589560" y="2497890"/>
            <a:ext cx="4559425" cy="3979585"/>
          </a:xfrm>
        </p:spPr>
        <p:txBody>
          <a:bodyPr anchor="ctr">
            <a:normAutofit/>
          </a:bodyPr>
          <a:lstStyle/>
          <a:p>
            <a:pPr marL="0" indent="0">
              <a:buNone/>
            </a:pPr>
            <a:r>
              <a:rPr lang="en-GB" sz="2000" dirty="0"/>
              <a:t>Social issues often blur into ethical issues.  </a:t>
            </a:r>
          </a:p>
          <a:p>
            <a:pPr marL="0" indent="0">
              <a:buNone/>
            </a:pPr>
            <a:endParaRPr lang="en-GB" sz="2000" dirty="0"/>
          </a:p>
          <a:p>
            <a:pPr marL="0" indent="0">
              <a:buNone/>
            </a:pPr>
            <a:r>
              <a:rPr lang="en-GB" sz="2000" dirty="0"/>
              <a:t>These are issues more likely to have a social impact on people. </a:t>
            </a:r>
          </a:p>
        </p:txBody>
      </p:sp>
      <p:sp>
        <p:nvSpPr>
          <p:cNvPr id="11279" name="Rectangle 11278">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81" name="Rectangle 11280">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picture containing people, walking, group, stair&#10;&#10;Description automatically generated">
            <a:extLst>
              <a:ext uri="{FF2B5EF4-FFF2-40B4-BE49-F238E27FC236}">
                <a16:creationId xmlns:a16="http://schemas.microsoft.com/office/drawing/2014/main" id="{7932B9F9-6EE5-F053-901A-927E22B9A0BF}"/>
              </a:ext>
            </a:extLst>
          </p:cNvPr>
          <p:cNvPicPr>
            <a:picLocks noChangeAspect="1"/>
          </p:cNvPicPr>
          <p:nvPr/>
        </p:nvPicPr>
        <p:blipFill>
          <a:blip r:embed="rId2"/>
          <a:stretch>
            <a:fillRect/>
          </a:stretch>
        </p:blipFill>
        <p:spPr>
          <a:xfrm>
            <a:off x="7031155" y="821927"/>
            <a:ext cx="3480295" cy="5213510"/>
          </a:xfrm>
          <a:prstGeom prst="rect">
            <a:avLst/>
          </a:prstGeom>
        </p:spPr>
      </p:pic>
    </p:spTree>
    <p:extLst>
      <p:ext uri="{BB962C8B-B14F-4D97-AF65-F5344CB8AC3E}">
        <p14:creationId xmlns:p14="http://schemas.microsoft.com/office/powerpoint/2010/main" val="135446232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0E413D7-DBE6-5501-793B-A4314724B55D}"/>
              </a:ext>
            </a:extLst>
          </p:cNvPr>
          <p:cNvSpPr>
            <a:spLocks noGrp="1"/>
          </p:cNvSpPr>
          <p:nvPr>
            <p:ph type="title"/>
          </p:nvPr>
        </p:nvSpPr>
        <p:spPr>
          <a:xfrm>
            <a:off x="808638" y="386930"/>
            <a:ext cx="9236700" cy="1188950"/>
          </a:xfrm>
        </p:spPr>
        <p:txBody>
          <a:bodyPr anchor="b">
            <a:normAutofit/>
          </a:bodyPr>
          <a:lstStyle/>
          <a:p>
            <a:r>
              <a:rPr lang="en-GB" sz="5400" dirty="0"/>
              <a:t>Social</a:t>
            </a:r>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11" name="Rectangle 10">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4A002330-C3EF-A23F-68C7-1AAEF8048ECD}"/>
              </a:ext>
            </a:extLst>
          </p:cNvPr>
          <p:cNvSpPr>
            <a:spLocks noGrp="1"/>
          </p:cNvSpPr>
          <p:nvPr>
            <p:ph idx="1"/>
          </p:nvPr>
        </p:nvSpPr>
        <p:spPr>
          <a:xfrm>
            <a:off x="838199" y="2405265"/>
            <a:ext cx="10207581" cy="3771697"/>
          </a:xfrm>
        </p:spPr>
        <p:txBody>
          <a:bodyPr>
            <a:normAutofit/>
          </a:bodyPr>
          <a:lstStyle/>
          <a:p>
            <a:pPr marL="0" indent="0">
              <a:buNone/>
            </a:pPr>
            <a:r>
              <a:rPr lang="en-GB" dirty="0"/>
              <a:t>How might what you are creating impact current societal norms?</a:t>
            </a:r>
          </a:p>
          <a:p>
            <a:pPr marL="0" indent="0">
              <a:buNone/>
            </a:pPr>
            <a:endParaRPr lang="en-GB" dirty="0"/>
          </a:p>
          <a:p>
            <a:pPr marL="0" indent="0">
              <a:buNone/>
            </a:pPr>
            <a:r>
              <a:rPr lang="en-GB" dirty="0"/>
              <a:t>Does it discriminate overtly or inadvertently?</a:t>
            </a:r>
          </a:p>
          <a:p>
            <a:pPr marL="0" indent="0">
              <a:buNone/>
            </a:pPr>
            <a:r>
              <a:rPr lang="en-GB" dirty="0"/>
              <a:t>Does it support unwanted social activities?</a:t>
            </a:r>
          </a:p>
          <a:p>
            <a:pPr marL="0" indent="0">
              <a:buNone/>
            </a:pPr>
            <a:r>
              <a:rPr lang="en-GB" dirty="0"/>
              <a:t>Does it disrupt current ways of working? </a:t>
            </a:r>
          </a:p>
          <a:p>
            <a:pPr marL="0" indent="0">
              <a:buNone/>
            </a:pPr>
            <a:r>
              <a:rPr lang="en-GB" dirty="0"/>
              <a:t>Does it disrupt current ways of learning?</a:t>
            </a:r>
          </a:p>
          <a:p>
            <a:pPr marL="0" indent="0">
              <a:buNone/>
            </a:pPr>
            <a:r>
              <a:rPr lang="en-GB" dirty="0"/>
              <a:t>Does it minimise or change the nature of human input?</a:t>
            </a:r>
          </a:p>
        </p:txBody>
      </p:sp>
    </p:spTree>
    <p:extLst>
      <p:ext uri="{BB962C8B-B14F-4D97-AF65-F5344CB8AC3E}">
        <p14:creationId xmlns:p14="http://schemas.microsoft.com/office/powerpoint/2010/main" val="33579409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271" name="Rectangle 11270">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B47B44D-C462-3A07-0E24-98DCA32CB9B6}"/>
              </a:ext>
            </a:extLst>
          </p:cNvPr>
          <p:cNvSpPr>
            <a:spLocks noGrp="1"/>
          </p:cNvSpPr>
          <p:nvPr>
            <p:ph type="title"/>
          </p:nvPr>
        </p:nvSpPr>
        <p:spPr>
          <a:xfrm>
            <a:off x="589560" y="856180"/>
            <a:ext cx="4560584" cy="1128068"/>
          </a:xfrm>
        </p:spPr>
        <p:txBody>
          <a:bodyPr anchor="ctr">
            <a:normAutofit/>
          </a:bodyPr>
          <a:lstStyle/>
          <a:p>
            <a:r>
              <a:rPr lang="en-GB" sz="3700" dirty="0"/>
              <a:t>Legal</a:t>
            </a:r>
          </a:p>
        </p:txBody>
      </p:sp>
      <p:grpSp>
        <p:nvGrpSpPr>
          <p:cNvPr id="11273" name="Group 11272">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11274" name="Rectangle 11273">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75" name="Rectangle 11274">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277" name="Rectangle 11276">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1922F5E-4C27-F88E-A895-8910C9B1180B}"/>
              </a:ext>
            </a:extLst>
          </p:cNvPr>
          <p:cNvSpPr>
            <a:spLocks noGrp="1"/>
          </p:cNvSpPr>
          <p:nvPr>
            <p:ph idx="1"/>
          </p:nvPr>
        </p:nvSpPr>
        <p:spPr>
          <a:xfrm>
            <a:off x="589560" y="2497890"/>
            <a:ext cx="4559425" cy="3979585"/>
          </a:xfrm>
        </p:spPr>
        <p:txBody>
          <a:bodyPr anchor="ctr">
            <a:normAutofit/>
          </a:bodyPr>
          <a:lstStyle/>
          <a:p>
            <a:pPr marL="0" indent="0">
              <a:buNone/>
            </a:pPr>
            <a:r>
              <a:rPr lang="en-GB" sz="2000" b="1" dirty="0"/>
              <a:t>This is perhaps the most ‘straightforward’ to consider.</a:t>
            </a:r>
          </a:p>
          <a:p>
            <a:pPr marL="0" indent="0">
              <a:buNone/>
            </a:pPr>
            <a:endParaRPr lang="en-GB" sz="2000" b="1" dirty="0"/>
          </a:p>
          <a:p>
            <a:pPr marL="0" indent="0">
              <a:buNone/>
            </a:pPr>
            <a:r>
              <a:rPr lang="en-GB" sz="2000" b="1" dirty="0"/>
              <a:t>Are you breaking any laws? </a:t>
            </a:r>
          </a:p>
          <a:p>
            <a:pPr marL="0" indent="0">
              <a:buNone/>
            </a:pPr>
            <a:r>
              <a:rPr lang="en-GB" sz="2000" b="1" dirty="0"/>
              <a:t>Are you supporting others to do so?</a:t>
            </a:r>
            <a:endParaRPr lang="en-GB" sz="1900" dirty="0"/>
          </a:p>
        </p:txBody>
      </p:sp>
      <p:sp>
        <p:nvSpPr>
          <p:cNvPr id="11279" name="Rectangle 11278">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81" name="Rectangle 11280">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picture containing scale, device&#10;&#10;Description automatically generated">
            <a:extLst>
              <a:ext uri="{FF2B5EF4-FFF2-40B4-BE49-F238E27FC236}">
                <a16:creationId xmlns:a16="http://schemas.microsoft.com/office/drawing/2014/main" id="{35AAEB15-42CF-E7B8-1B8D-DA2215FB364D}"/>
              </a:ext>
            </a:extLst>
          </p:cNvPr>
          <p:cNvPicPr>
            <a:picLocks noChangeAspect="1"/>
          </p:cNvPicPr>
          <p:nvPr/>
        </p:nvPicPr>
        <p:blipFill>
          <a:blip r:embed="rId2"/>
          <a:stretch>
            <a:fillRect/>
          </a:stretch>
        </p:blipFill>
        <p:spPr>
          <a:xfrm>
            <a:off x="6935827" y="1121892"/>
            <a:ext cx="3745130" cy="4613579"/>
          </a:xfrm>
          <a:prstGeom prst="rect">
            <a:avLst/>
          </a:prstGeom>
        </p:spPr>
      </p:pic>
    </p:spTree>
    <p:extLst>
      <p:ext uri="{BB962C8B-B14F-4D97-AF65-F5344CB8AC3E}">
        <p14:creationId xmlns:p14="http://schemas.microsoft.com/office/powerpoint/2010/main" val="387029879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0E413D7-DBE6-5501-793B-A4314724B55D}"/>
              </a:ext>
            </a:extLst>
          </p:cNvPr>
          <p:cNvSpPr>
            <a:spLocks noGrp="1"/>
          </p:cNvSpPr>
          <p:nvPr>
            <p:ph type="title"/>
          </p:nvPr>
        </p:nvSpPr>
        <p:spPr>
          <a:xfrm>
            <a:off x="808638" y="386930"/>
            <a:ext cx="9236700" cy="1188950"/>
          </a:xfrm>
        </p:spPr>
        <p:txBody>
          <a:bodyPr anchor="b">
            <a:normAutofit/>
          </a:bodyPr>
          <a:lstStyle/>
          <a:p>
            <a:r>
              <a:rPr lang="en-GB" sz="5400" dirty="0"/>
              <a:t>Social Case Study: AI System</a:t>
            </a:r>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11" name="Rectangle 10">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7C4B645-A050-0C5C-5FD0-4F264E25A22D}"/>
              </a:ext>
            </a:extLst>
          </p:cNvPr>
          <p:cNvSpPr>
            <a:spLocks noGrp="1"/>
          </p:cNvSpPr>
          <p:nvPr>
            <p:ph idx="1"/>
          </p:nvPr>
        </p:nvSpPr>
        <p:spPr>
          <a:xfrm>
            <a:off x="793660" y="2599509"/>
            <a:ext cx="9996260" cy="3435531"/>
          </a:xfrm>
        </p:spPr>
        <p:txBody>
          <a:bodyPr anchor="ctr">
            <a:normAutofit/>
          </a:bodyPr>
          <a:lstStyle/>
          <a:p>
            <a:pPr marL="0" indent="0" algn="l" rtl="0" fontAlgn="base">
              <a:buNone/>
            </a:pPr>
            <a:r>
              <a:rPr lang="en-GB" sz="2400" b="0" i="0" u="none" strike="noStrike" dirty="0">
                <a:solidFill>
                  <a:srgbClr val="000000"/>
                </a:solidFill>
                <a:effectLst/>
                <a:latin typeface="Arial" panose="020B0604020202020204" pitchFamily="34" charset="0"/>
              </a:rPr>
              <a:t>You have been asked to create a system to support academics to find the likelihood that someone will be involved in academic misconduct.  You are asked to train the model on data they already have from previous years to give them an indication of whose work they should check more carefully. </a:t>
            </a:r>
          </a:p>
          <a:p>
            <a:pPr marL="0" indent="0" algn="l" rtl="0" fontAlgn="base">
              <a:buNone/>
            </a:pPr>
            <a:endParaRPr lang="en-GB" sz="2400" dirty="0">
              <a:solidFill>
                <a:srgbClr val="000000"/>
              </a:solidFill>
              <a:latin typeface="Arial" panose="020B0604020202020204" pitchFamily="34" charset="0"/>
            </a:endParaRPr>
          </a:p>
          <a:p>
            <a:pPr marL="0" indent="0" algn="l" rtl="0" fontAlgn="base">
              <a:buNone/>
            </a:pPr>
            <a:r>
              <a:rPr lang="en-GB" sz="2400" b="0" i="0" dirty="0">
                <a:solidFill>
                  <a:srgbClr val="000000"/>
                </a:solidFill>
                <a:effectLst/>
                <a:latin typeface="Arial" panose="020B0604020202020204" pitchFamily="34" charset="0"/>
              </a:rPr>
              <a:t>Are there any potential social issues here?</a:t>
            </a:r>
            <a:endParaRPr lang="en-US" sz="2400" b="0" i="0" dirty="0">
              <a:solidFill>
                <a:srgbClr val="000000"/>
              </a:solidFill>
              <a:effectLst/>
              <a:latin typeface="Segoe UI" panose="020B0502040204020203" pitchFamily="34" charset="0"/>
            </a:endParaRPr>
          </a:p>
        </p:txBody>
      </p:sp>
    </p:spTree>
    <p:extLst>
      <p:ext uri="{BB962C8B-B14F-4D97-AF65-F5344CB8AC3E}">
        <p14:creationId xmlns:p14="http://schemas.microsoft.com/office/powerpoint/2010/main" val="189756040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0E413D7-DBE6-5501-793B-A4314724B55D}"/>
              </a:ext>
            </a:extLst>
          </p:cNvPr>
          <p:cNvSpPr>
            <a:spLocks noGrp="1"/>
          </p:cNvSpPr>
          <p:nvPr>
            <p:ph type="title"/>
          </p:nvPr>
        </p:nvSpPr>
        <p:spPr>
          <a:xfrm>
            <a:off x="808637" y="386930"/>
            <a:ext cx="10645955" cy="1188950"/>
          </a:xfrm>
        </p:spPr>
        <p:txBody>
          <a:bodyPr anchor="b">
            <a:normAutofit/>
          </a:bodyPr>
          <a:lstStyle/>
          <a:p>
            <a:r>
              <a:rPr lang="en-GB" sz="5400" dirty="0"/>
              <a:t>Social Case Study: AI and COMPAS</a:t>
            </a:r>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11" name="Rectangle 10">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7C4B645-A050-0C5C-5FD0-4F264E25A22D}"/>
              </a:ext>
            </a:extLst>
          </p:cNvPr>
          <p:cNvSpPr>
            <a:spLocks noGrp="1"/>
          </p:cNvSpPr>
          <p:nvPr>
            <p:ph idx="1"/>
          </p:nvPr>
        </p:nvSpPr>
        <p:spPr>
          <a:xfrm>
            <a:off x="793660" y="2599509"/>
            <a:ext cx="5139054" cy="3435531"/>
          </a:xfrm>
        </p:spPr>
        <p:txBody>
          <a:bodyPr anchor="ctr">
            <a:normAutofit/>
          </a:bodyPr>
          <a:lstStyle/>
          <a:p>
            <a:pPr marL="0" indent="0" algn="l" rtl="0" fontAlgn="base">
              <a:buNone/>
            </a:pPr>
            <a:r>
              <a:rPr lang="en-GB" sz="1400" b="0" i="0" u="none" strike="noStrike" dirty="0">
                <a:solidFill>
                  <a:srgbClr val="000000"/>
                </a:solidFill>
                <a:effectLst/>
                <a:latin typeface="Arial" panose="020B0604020202020204" pitchFamily="34" charset="0"/>
              </a:rPr>
              <a:t>COMPAS (Correctional Offender Management Profiling for Alternative Sanctions) </a:t>
            </a:r>
            <a:r>
              <a:rPr lang="en-US" sz="1400" b="0" i="0" dirty="0">
                <a:solidFill>
                  <a:srgbClr val="000000"/>
                </a:solidFill>
                <a:effectLst/>
                <a:latin typeface="Arial" panose="020B0604020202020204" pitchFamily="34" charset="0"/>
              </a:rPr>
              <a:t>​</a:t>
            </a:r>
            <a:endParaRPr lang="en-US" sz="1400" dirty="0">
              <a:solidFill>
                <a:srgbClr val="000000"/>
              </a:solidFill>
              <a:latin typeface="Segoe UI" panose="020B0502040204020203" pitchFamily="34" charset="0"/>
            </a:endParaRPr>
          </a:p>
          <a:p>
            <a:pPr marL="0" indent="0" algn="l" rtl="0" fontAlgn="base">
              <a:buNone/>
            </a:pPr>
            <a:endParaRPr lang="en-US" sz="1400" b="0" i="0" u="none" strike="noStrike" dirty="0">
              <a:solidFill>
                <a:srgbClr val="000000"/>
              </a:solidFill>
              <a:effectLst/>
              <a:latin typeface="Segoe UI" panose="020B0502040204020203" pitchFamily="34" charset="0"/>
            </a:endParaRPr>
          </a:p>
          <a:p>
            <a:pPr marL="0" indent="0" algn="l" rtl="0" fontAlgn="base">
              <a:buNone/>
            </a:pPr>
            <a:r>
              <a:rPr lang="en-US" sz="1400" dirty="0">
                <a:solidFill>
                  <a:srgbClr val="000000"/>
                </a:solidFill>
                <a:latin typeface="Segoe UI" panose="020B0502040204020203" pitchFamily="34" charset="0"/>
              </a:rPr>
              <a:t>It was </a:t>
            </a:r>
            <a:r>
              <a:rPr lang="en-GB" sz="1400" b="0" i="0" u="none" strike="noStrike" dirty="0">
                <a:solidFill>
                  <a:srgbClr val="000000"/>
                </a:solidFill>
                <a:effectLst/>
                <a:latin typeface="Arial" panose="020B0604020202020204" pitchFamily="34" charset="0"/>
              </a:rPr>
              <a:t>used in US court systems to predict the likelihood that a defendant would go on to reoffend.</a:t>
            </a:r>
            <a:r>
              <a:rPr lang="en-US" sz="1400" b="0" i="0" dirty="0">
                <a:solidFill>
                  <a:srgbClr val="000000"/>
                </a:solidFill>
                <a:effectLst/>
                <a:latin typeface="Arial" panose="020B0604020202020204" pitchFamily="34" charset="0"/>
              </a:rPr>
              <a:t>​</a:t>
            </a:r>
            <a:endParaRPr lang="en-US" sz="1400" b="0" i="0" dirty="0">
              <a:solidFill>
                <a:srgbClr val="000000"/>
              </a:solidFill>
              <a:effectLst/>
              <a:latin typeface="Segoe UI" panose="020B0502040204020203" pitchFamily="34" charset="0"/>
            </a:endParaRPr>
          </a:p>
          <a:p>
            <a:pPr marL="0" indent="0" algn="l" rtl="0" fontAlgn="base">
              <a:buNone/>
            </a:pPr>
            <a:endParaRPr lang="en-GB" sz="1400" b="0" i="0" u="none" strike="noStrike" dirty="0">
              <a:solidFill>
                <a:srgbClr val="000000"/>
              </a:solidFill>
              <a:effectLst/>
              <a:latin typeface="Arial" panose="020B0604020202020204" pitchFamily="34" charset="0"/>
            </a:endParaRPr>
          </a:p>
          <a:p>
            <a:pPr marL="0" indent="0" algn="l" rtl="0" fontAlgn="base">
              <a:buNone/>
            </a:pPr>
            <a:r>
              <a:rPr lang="en-GB" sz="1400" b="0" i="0" u="none" strike="noStrike" dirty="0">
                <a:solidFill>
                  <a:srgbClr val="000000"/>
                </a:solidFill>
                <a:effectLst/>
                <a:latin typeface="Arial" panose="020B0604020202020204" pitchFamily="34" charset="0"/>
              </a:rPr>
              <a:t>The model predicted twice as many false positives for recidivism for black offenders (45%) than white offenders (23%).</a:t>
            </a:r>
            <a:r>
              <a:rPr lang="en-US" sz="1400" b="0" i="0" dirty="0">
                <a:solidFill>
                  <a:srgbClr val="000000"/>
                </a:solidFill>
                <a:effectLst/>
                <a:latin typeface="Arial" panose="020B0604020202020204" pitchFamily="34" charset="0"/>
              </a:rPr>
              <a:t>​</a:t>
            </a:r>
            <a:endParaRPr lang="en-US" sz="1400" b="0" i="0" dirty="0">
              <a:solidFill>
                <a:srgbClr val="000000"/>
              </a:solidFill>
              <a:effectLst/>
              <a:latin typeface="Segoe UI" panose="020B0502040204020203" pitchFamily="34" charset="0"/>
            </a:endParaRPr>
          </a:p>
          <a:p>
            <a:pPr marL="0" indent="0" algn="l" rtl="0" fontAlgn="base">
              <a:buNone/>
            </a:pPr>
            <a:endParaRPr lang="en-US" sz="1400" b="0" i="0" dirty="0">
              <a:solidFill>
                <a:srgbClr val="000000"/>
              </a:solidFill>
              <a:effectLst/>
              <a:latin typeface="Segoe UI" panose="020B0502040204020203" pitchFamily="34" charset="0"/>
            </a:endParaRPr>
          </a:p>
        </p:txBody>
      </p:sp>
      <p:pic>
        <p:nvPicPr>
          <p:cNvPr id="11266" name="Picture 2">
            <a:extLst>
              <a:ext uri="{FF2B5EF4-FFF2-40B4-BE49-F238E27FC236}">
                <a16:creationId xmlns:a16="http://schemas.microsoft.com/office/drawing/2014/main" id="{763B1F33-E1CC-2145-A8B1-3D644AAE44F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20214" y="2389218"/>
            <a:ext cx="5425567" cy="44357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1173737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0E413D7-DBE6-5501-793B-A4314724B55D}"/>
              </a:ext>
            </a:extLst>
          </p:cNvPr>
          <p:cNvSpPr>
            <a:spLocks noGrp="1"/>
          </p:cNvSpPr>
          <p:nvPr>
            <p:ph type="title"/>
          </p:nvPr>
        </p:nvSpPr>
        <p:spPr>
          <a:xfrm>
            <a:off x="808637" y="386930"/>
            <a:ext cx="10050653" cy="1188950"/>
          </a:xfrm>
        </p:spPr>
        <p:txBody>
          <a:bodyPr anchor="b">
            <a:normAutofit/>
          </a:bodyPr>
          <a:lstStyle/>
          <a:p>
            <a:r>
              <a:rPr lang="en-GB" sz="5400" dirty="0"/>
              <a:t>Social Case Study: AI and Amazon</a:t>
            </a:r>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11" name="Rectangle 10">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7C4B645-A050-0C5C-5FD0-4F264E25A22D}"/>
              </a:ext>
            </a:extLst>
          </p:cNvPr>
          <p:cNvSpPr>
            <a:spLocks noGrp="1"/>
          </p:cNvSpPr>
          <p:nvPr>
            <p:ph idx="1"/>
          </p:nvPr>
        </p:nvSpPr>
        <p:spPr>
          <a:xfrm>
            <a:off x="793660" y="2599509"/>
            <a:ext cx="5139054" cy="3435531"/>
          </a:xfrm>
        </p:spPr>
        <p:txBody>
          <a:bodyPr anchor="ctr">
            <a:noAutofit/>
          </a:bodyPr>
          <a:lstStyle/>
          <a:p>
            <a:pPr algn="l" rtl="0" fontAlgn="base"/>
            <a:r>
              <a:rPr lang="en-GB" b="0" i="0" u="none" strike="noStrike" dirty="0">
                <a:solidFill>
                  <a:srgbClr val="000000"/>
                </a:solidFill>
                <a:effectLst/>
                <a:latin typeface="Calibri" panose="020F0502020204030204" pitchFamily="34" charset="0"/>
              </a:rPr>
              <a:t>Used existing application data to ‘train’ the algorithm. </a:t>
            </a:r>
            <a:r>
              <a:rPr lang="en-US" b="0" i="0" dirty="0">
                <a:solidFill>
                  <a:srgbClr val="000000"/>
                </a:solidFill>
                <a:effectLst/>
                <a:latin typeface="Calibri" panose="020F0502020204030204" pitchFamily="34" charset="0"/>
              </a:rPr>
              <a:t>​</a:t>
            </a:r>
            <a:endParaRPr lang="en-US" b="0" i="0" dirty="0">
              <a:solidFill>
                <a:srgbClr val="000000"/>
              </a:solidFill>
              <a:effectLst/>
              <a:latin typeface="Segoe UI" panose="020B0502040204020203" pitchFamily="34" charset="0"/>
            </a:endParaRPr>
          </a:p>
          <a:p>
            <a:pPr marL="0" indent="0" algn="l" rtl="0" fontAlgn="base">
              <a:buNone/>
            </a:pPr>
            <a:endParaRPr lang="en-GB" b="0" i="0" dirty="0">
              <a:solidFill>
                <a:srgbClr val="000000"/>
              </a:solidFill>
              <a:effectLst/>
              <a:latin typeface="Segoe UI" panose="020B0502040204020203" pitchFamily="34" charset="0"/>
            </a:endParaRPr>
          </a:p>
          <a:p>
            <a:pPr algn="l" rtl="0" fontAlgn="base"/>
            <a:r>
              <a:rPr lang="en-GB" b="0" i="0" u="none" strike="noStrike" dirty="0">
                <a:solidFill>
                  <a:srgbClr val="000000"/>
                </a:solidFill>
                <a:effectLst/>
                <a:latin typeface="Calibri" panose="020F0502020204030204" pitchFamily="34" charset="0"/>
              </a:rPr>
              <a:t>Existing applications were more often from men so it learned to favour men. </a:t>
            </a:r>
            <a:r>
              <a:rPr lang="en-US" b="0" i="0" dirty="0">
                <a:solidFill>
                  <a:srgbClr val="000000"/>
                </a:solidFill>
                <a:effectLst/>
                <a:latin typeface="Calibri" panose="020F0502020204030204" pitchFamily="34" charset="0"/>
              </a:rPr>
              <a:t>​</a:t>
            </a:r>
            <a:endParaRPr lang="en-US" b="0" i="0" dirty="0">
              <a:solidFill>
                <a:srgbClr val="000000"/>
              </a:solidFill>
              <a:effectLst/>
              <a:latin typeface="Segoe UI" panose="020B0502040204020203" pitchFamily="34" charset="0"/>
            </a:endParaRPr>
          </a:p>
        </p:txBody>
      </p:sp>
      <p:pic>
        <p:nvPicPr>
          <p:cNvPr id="13314" name="Picture 2">
            <a:extLst>
              <a:ext uri="{FF2B5EF4-FFF2-40B4-BE49-F238E27FC236}">
                <a16:creationId xmlns:a16="http://schemas.microsoft.com/office/drawing/2014/main" id="{9FF35DCE-DC95-A5CE-3FF1-0FD61B8FF57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26374" y="2335134"/>
            <a:ext cx="4132917" cy="40157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2155609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0E413D7-DBE6-5501-793B-A4314724B55D}"/>
              </a:ext>
            </a:extLst>
          </p:cNvPr>
          <p:cNvSpPr>
            <a:spLocks noGrp="1"/>
          </p:cNvSpPr>
          <p:nvPr>
            <p:ph type="title"/>
          </p:nvPr>
        </p:nvSpPr>
        <p:spPr>
          <a:xfrm>
            <a:off x="808638" y="386930"/>
            <a:ext cx="9236700" cy="1188950"/>
          </a:xfrm>
        </p:spPr>
        <p:txBody>
          <a:bodyPr anchor="b">
            <a:normAutofit/>
          </a:bodyPr>
          <a:lstStyle/>
          <a:p>
            <a:r>
              <a:rPr lang="en-GB" sz="5400" dirty="0"/>
              <a:t>Exploring the Potential Issues</a:t>
            </a:r>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11" name="Rectangle 10">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7C4B645-A050-0C5C-5FD0-4F264E25A22D}"/>
              </a:ext>
            </a:extLst>
          </p:cNvPr>
          <p:cNvSpPr>
            <a:spLocks noGrp="1"/>
          </p:cNvSpPr>
          <p:nvPr>
            <p:ph idx="1"/>
          </p:nvPr>
        </p:nvSpPr>
        <p:spPr>
          <a:xfrm>
            <a:off x="793660" y="2599509"/>
            <a:ext cx="10143668" cy="3435531"/>
          </a:xfrm>
        </p:spPr>
        <p:txBody>
          <a:bodyPr anchor="ctr">
            <a:normAutofit/>
          </a:bodyPr>
          <a:lstStyle/>
          <a:p>
            <a:pPr marL="0" lvl="0" indent="0">
              <a:buNone/>
            </a:pPr>
            <a:r>
              <a:rPr lang="en-GB" sz="2000" dirty="0">
                <a:effectLst/>
                <a:latin typeface="Azo Sans"/>
                <a:ea typeface="SimSun" panose="02010600030101010101" pitchFamily="2" charset="-122"/>
                <a:cs typeface="Calibri" panose="020F0502020204030204" pitchFamily="34" charset="0"/>
              </a:rPr>
              <a:t>For all these issues – we are looking for you to: </a:t>
            </a:r>
          </a:p>
          <a:p>
            <a:pPr marL="457200" lvl="0" indent="-457200">
              <a:buAutoNum type="arabicPeriod"/>
            </a:pPr>
            <a:r>
              <a:rPr lang="en-GB" sz="2000" dirty="0">
                <a:latin typeface="Azo Sans"/>
                <a:ea typeface="SimSun" panose="02010600030101010101" pitchFamily="2" charset="-122"/>
                <a:cs typeface="Calibri" panose="020F0502020204030204" pitchFamily="34" charset="0"/>
              </a:rPr>
              <a:t>Identify them </a:t>
            </a:r>
          </a:p>
          <a:p>
            <a:pPr marL="457200" lvl="0" indent="-457200">
              <a:buAutoNum type="arabicPeriod"/>
            </a:pPr>
            <a:r>
              <a:rPr lang="en-GB" sz="2000" dirty="0">
                <a:latin typeface="Azo Sans"/>
                <a:ea typeface="SimSun" panose="02010600030101010101" pitchFamily="2" charset="-122"/>
                <a:cs typeface="Calibri" panose="020F0502020204030204" pitchFamily="34" charset="0"/>
              </a:rPr>
              <a:t>Reflect on the potential impact of them</a:t>
            </a:r>
          </a:p>
          <a:p>
            <a:pPr marL="457200" lvl="0" indent="-457200">
              <a:buAutoNum type="arabicPeriod"/>
            </a:pPr>
            <a:r>
              <a:rPr lang="en-GB" sz="2000" dirty="0">
                <a:latin typeface="Azo Sans"/>
                <a:ea typeface="SimSun" panose="02010600030101010101" pitchFamily="2" charset="-122"/>
                <a:cs typeface="Calibri" panose="020F0502020204030204" pitchFamily="34" charset="0"/>
              </a:rPr>
              <a:t>Identify ‘solutions’ to lessen this impact</a:t>
            </a:r>
          </a:p>
          <a:p>
            <a:pPr marL="457200" lvl="0" indent="-457200">
              <a:buAutoNum type="arabicPeriod"/>
            </a:pPr>
            <a:r>
              <a:rPr lang="en-GB" sz="2000" dirty="0">
                <a:latin typeface="Azo Sans"/>
                <a:ea typeface="SimSun" panose="02010600030101010101" pitchFamily="2" charset="-122"/>
                <a:cs typeface="Calibri" panose="020F0502020204030204" pitchFamily="34" charset="0"/>
              </a:rPr>
              <a:t>Explain how you have implemented these ‘solutions’ </a:t>
            </a:r>
          </a:p>
          <a:p>
            <a:pPr marL="0" lvl="0" indent="0">
              <a:buNone/>
            </a:pPr>
            <a:endParaRPr lang="en-GB" sz="2000" dirty="0">
              <a:latin typeface="Azo Sans"/>
              <a:ea typeface="SimSun" panose="02010600030101010101" pitchFamily="2" charset="-122"/>
              <a:cs typeface="Calibri" panose="020F0502020204030204" pitchFamily="34" charset="0"/>
            </a:endParaRPr>
          </a:p>
        </p:txBody>
      </p:sp>
    </p:spTree>
    <p:extLst>
      <p:ext uri="{BB962C8B-B14F-4D97-AF65-F5344CB8AC3E}">
        <p14:creationId xmlns:p14="http://schemas.microsoft.com/office/powerpoint/2010/main" val="178379039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7">
            <a:extLst>
              <a:ext uri="{FF2B5EF4-FFF2-40B4-BE49-F238E27FC236}">
                <a16:creationId xmlns:a16="http://schemas.microsoft.com/office/drawing/2014/main" id="{3AD318CC-E2A8-4E27-9548-A047A78999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B94EF05-7E09-C930-0BAC-DD0AB0B732D8}"/>
              </a:ext>
            </a:extLst>
          </p:cNvPr>
          <p:cNvSpPr>
            <a:spLocks noGrp="1"/>
          </p:cNvSpPr>
          <p:nvPr>
            <p:ph type="title"/>
          </p:nvPr>
        </p:nvSpPr>
        <p:spPr>
          <a:xfrm>
            <a:off x="645065" y="1463040"/>
            <a:ext cx="3796306" cy="2690949"/>
          </a:xfrm>
        </p:spPr>
        <p:txBody>
          <a:bodyPr anchor="t">
            <a:normAutofit/>
          </a:bodyPr>
          <a:lstStyle/>
          <a:p>
            <a:r>
              <a:rPr lang="en-GB" sz="4800" dirty="0"/>
              <a:t>Week 4 expectations.</a:t>
            </a:r>
          </a:p>
        </p:txBody>
      </p:sp>
      <p:grpSp>
        <p:nvGrpSpPr>
          <p:cNvPr id="17" name="Group 9">
            <a:extLst>
              <a:ext uri="{FF2B5EF4-FFF2-40B4-BE49-F238E27FC236}">
                <a16:creationId xmlns:a16="http://schemas.microsoft.com/office/drawing/2014/main" id="{B14B560F-9DD7-4302-A60B-EBD3EF59B07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09667" y="4415246"/>
            <a:ext cx="11982332" cy="2087795"/>
            <a:chOff x="143163" y="5763486"/>
            <a:chExt cx="11982332" cy="739555"/>
          </a:xfrm>
        </p:grpSpPr>
        <p:sp>
          <p:nvSpPr>
            <p:cNvPr id="18" name="Rectangle 10">
              <a:extLst>
                <a:ext uri="{FF2B5EF4-FFF2-40B4-BE49-F238E27FC236}">
                  <a16:creationId xmlns:a16="http://schemas.microsoft.com/office/drawing/2014/main" id="{3A9A4357-BD1D-4622-A4FE-766E6AB8DE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357444" y="5763486"/>
              <a:ext cx="11768051" cy="73955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Straight Connector 11">
              <a:extLst>
                <a:ext uri="{FF2B5EF4-FFF2-40B4-BE49-F238E27FC236}">
                  <a16:creationId xmlns:a16="http://schemas.microsoft.com/office/drawing/2014/main" id="{C21D6966-343E-49AC-A026-D2497E0C3CA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143163" y="5763486"/>
              <a:ext cx="1" cy="739555"/>
            </a:xfrm>
            <a:prstGeom prst="line">
              <a:avLst/>
            </a:prstGeom>
            <a:ln w="17780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20" name="Rectangle 13">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3706" y="587829"/>
            <a:ext cx="6505300" cy="568234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BE294699-990A-7B79-079F-5F3AFE4E0224}"/>
              </a:ext>
            </a:extLst>
          </p:cNvPr>
          <p:cNvSpPr>
            <a:spLocks noGrp="1"/>
          </p:cNvSpPr>
          <p:nvPr>
            <p:ph idx="1"/>
          </p:nvPr>
        </p:nvSpPr>
        <p:spPr>
          <a:xfrm>
            <a:off x="5656218" y="1463039"/>
            <a:ext cx="5542387" cy="4300447"/>
          </a:xfrm>
        </p:spPr>
        <p:txBody>
          <a:bodyPr anchor="t">
            <a:normAutofit/>
          </a:bodyPr>
          <a:lstStyle/>
          <a:p>
            <a:pPr marL="0" indent="0">
              <a:buNone/>
            </a:pPr>
            <a:r>
              <a:rPr lang="en-GB" sz="2000" dirty="0"/>
              <a:t>As a </a:t>
            </a:r>
            <a:r>
              <a:rPr lang="en-GB" sz="2000" b="1" u="sng" dirty="0"/>
              <a:t>minimum </a:t>
            </a:r>
            <a:r>
              <a:rPr lang="en-GB" sz="2000" dirty="0"/>
              <a:t>you need to have:</a:t>
            </a:r>
          </a:p>
          <a:p>
            <a:pPr marL="0" indent="0">
              <a:buNone/>
            </a:pPr>
            <a:endParaRPr lang="en-GB" sz="2000" b="1" u="sng" dirty="0"/>
          </a:p>
          <a:p>
            <a:pPr marL="342900" indent="-342900">
              <a:buAutoNum type="arabicPeriod"/>
            </a:pPr>
            <a:r>
              <a:rPr lang="en-GB" sz="2000" dirty="0"/>
              <a:t>Attended your supervision session</a:t>
            </a:r>
          </a:p>
          <a:p>
            <a:pPr marL="342900" indent="-342900">
              <a:buAutoNum type="arabicPeriod"/>
            </a:pPr>
            <a:r>
              <a:rPr lang="en-GB" sz="2000" dirty="0"/>
              <a:t>Delivered your presentation</a:t>
            </a:r>
          </a:p>
          <a:p>
            <a:pPr marL="342900" indent="-342900">
              <a:buAutoNum type="arabicPeriod"/>
            </a:pPr>
            <a:r>
              <a:rPr lang="en-GB" sz="2000" dirty="0"/>
              <a:t>Written down your targets.</a:t>
            </a:r>
          </a:p>
          <a:p>
            <a:pPr marL="342900" indent="-342900">
              <a:buAutoNum type="arabicPeriod"/>
            </a:pPr>
            <a:endParaRPr lang="en-GB" sz="2000" dirty="0"/>
          </a:p>
          <a:p>
            <a:pPr marL="0" indent="0">
              <a:buNone/>
            </a:pPr>
            <a:r>
              <a:rPr lang="en-GB" sz="2000" dirty="0"/>
              <a:t>Your supervisor will give you 3-5 targets or areas to improve on.  These will be agreed with you in your presentation session in Week 4 and will be the written feedback you receive via Blackboard. </a:t>
            </a:r>
          </a:p>
          <a:p>
            <a:pPr marL="0" indent="0">
              <a:buNone/>
            </a:pPr>
            <a:endParaRPr lang="en-GB" sz="1600" dirty="0"/>
          </a:p>
          <a:p>
            <a:pPr marL="342900" indent="-342900">
              <a:buAutoNum type="arabicPeriod" startAt="4"/>
            </a:pPr>
            <a:endParaRPr lang="en-GB" sz="2000" dirty="0"/>
          </a:p>
        </p:txBody>
      </p:sp>
    </p:spTree>
    <p:extLst>
      <p:ext uri="{BB962C8B-B14F-4D97-AF65-F5344CB8AC3E}">
        <p14:creationId xmlns:p14="http://schemas.microsoft.com/office/powerpoint/2010/main" val="328272699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522B21E-B2B9-4C72-9A71-C87EFD1374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EB7D2A2-F448-44D4-938C-DC84CBCB3B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441258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871AEA07-1E14-44B4-8E55-64EF049CD6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6464" y="551962"/>
            <a:ext cx="10999072" cy="4618549"/>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84D930F-B537-0FC0-8D8A-088D964BF9F3}"/>
              </a:ext>
            </a:extLst>
          </p:cNvPr>
          <p:cNvSpPr>
            <a:spLocks noGrp="1"/>
          </p:cNvSpPr>
          <p:nvPr>
            <p:ph type="ctrTitle"/>
          </p:nvPr>
        </p:nvSpPr>
        <p:spPr>
          <a:xfrm>
            <a:off x="1524000" y="1293338"/>
            <a:ext cx="9144000" cy="3274592"/>
          </a:xfrm>
        </p:spPr>
        <p:txBody>
          <a:bodyPr anchor="ctr">
            <a:normAutofit/>
          </a:bodyPr>
          <a:lstStyle/>
          <a:p>
            <a:r>
              <a:rPr lang="en-GB" sz="7200" dirty="0"/>
              <a:t>Questions?</a:t>
            </a:r>
          </a:p>
        </p:txBody>
      </p:sp>
      <p:cxnSp>
        <p:nvCxnSpPr>
          <p:cNvPr id="14" name="Straight Connector 13">
            <a:extLst>
              <a:ext uri="{FF2B5EF4-FFF2-40B4-BE49-F238E27FC236}">
                <a16:creationId xmlns:a16="http://schemas.microsoft.com/office/drawing/2014/main" id="{F7C8EA93-3210-4C62-99E9-153C275E3A8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96464" y="6354708"/>
            <a:ext cx="11000232" cy="0"/>
          </a:xfrm>
          <a:prstGeom prst="line">
            <a:avLst/>
          </a:prstGeom>
          <a:ln w="10160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73119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0E413D7-DBE6-5501-793B-A4314724B55D}"/>
              </a:ext>
            </a:extLst>
          </p:cNvPr>
          <p:cNvSpPr>
            <a:spLocks noGrp="1"/>
          </p:cNvSpPr>
          <p:nvPr>
            <p:ph type="title"/>
          </p:nvPr>
        </p:nvSpPr>
        <p:spPr>
          <a:xfrm>
            <a:off x="808638" y="386930"/>
            <a:ext cx="9236700" cy="1188950"/>
          </a:xfrm>
        </p:spPr>
        <p:txBody>
          <a:bodyPr anchor="b">
            <a:normAutofit/>
          </a:bodyPr>
          <a:lstStyle/>
          <a:p>
            <a:r>
              <a:rPr lang="en-GB" sz="5400" dirty="0"/>
              <a:t>Legal</a:t>
            </a:r>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11" name="Rectangle 10">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7C4B645-A050-0C5C-5FD0-4F264E25A22D}"/>
              </a:ext>
            </a:extLst>
          </p:cNvPr>
          <p:cNvSpPr>
            <a:spLocks noGrp="1"/>
          </p:cNvSpPr>
          <p:nvPr>
            <p:ph idx="1"/>
          </p:nvPr>
        </p:nvSpPr>
        <p:spPr>
          <a:xfrm>
            <a:off x="619847" y="2648277"/>
            <a:ext cx="10143668" cy="3435531"/>
          </a:xfrm>
        </p:spPr>
        <p:txBody>
          <a:bodyPr anchor="ctr">
            <a:normAutofit fontScale="77500" lnSpcReduction="20000"/>
          </a:bodyPr>
          <a:lstStyle/>
          <a:p>
            <a:pPr marL="0" indent="0">
              <a:buNone/>
            </a:pPr>
            <a:r>
              <a:rPr lang="en-GB" sz="1600" b="0" i="0" dirty="0">
                <a:effectLst/>
                <a:latin typeface="g_d0_f2"/>
              </a:rPr>
              <a:t>Forgery and Counterfeiting Act 1981</a:t>
            </a:r>
          </a:p>
          <a:p>
            <a:pPr marL="0" indent="0">
              <a:buNone/>
            </a:pPr>
            <a:r>
              <a:rPr lang="en-GB" sz="1600" b="0" i="0" dirty="0">
                <a:effectLst/>
                <a:latin typeface="g_d0_f7"/>
              </a:rPr>
              <a:t>Copyright Designs and Patents Act 1988</a:t>
            </a:r>
          </a:p>
          <a:p>
            <a:pPr marL="0" indent="0">
              <a:buNone/>
            </a:pPr>
            <a:r>
              <a:rPr lang="en-GB" sz="1600" b="0" i="0" dirty="0">
                <a:effectLst/>
                <a:latin typeface="g_d0_f7"/>
              </a:rPr>
              <a:t>Computer Misuse Act 1990</a:t>
            </a:r>
          </a:p>
          <a:p>
            <a:pPr marL="0" indent="0">
              <a:buNone/>
            </a:pPr>
            <a:r>
              <a:rPr lang="en-GB" sz="1600" b="0" i="0" dirty="0">
                <a:effectLst/>
                <a:latin typeface="g_d0_f7"/>
              </a:rPr>
              <a:t>Data Protection Act 2018 (a.k.a. –but not only– EU GDPR)</a:t>
            </a:r>
          </a:p>
          <a:p>
            <a:pPr marL="0" indent="0">
              <a:buNone/>
            </a:pPr>
            <a:r>
              <a:rPr lang="en-GB" sz="1600" b="0" i="0" dirty="0">
                <a:effectLst/>
                <a:latin typeface="g_d0_f2"/>
              </a:rPr>
              <a:t>Freedom of Information Act 2000</a:t>
            </a:r>
          </a:p>
          <a:p>
            <a:pPr marL="0" indent="0">
              <a:buNone/>
            </a:pPr>
            <a:r>
              <a:rPr lang="en-GB" sz="1600" b="0" i="0" dirty="0">
                <a:effectLst/>
                <a:latin typeface="g_d0_f2"/>
              </a:rPr>
              <a:t>Copyright, </a:t>
            </a:r>
            <a:r>
              <a:rPr lang="en-GB" sz="1600" b="0" i="0" dirty="0">
                <a:effectLst/>
                <a:latin typeface="g_d0_f4"/>
              </a:rPr>
              <a:t>etc. </a:t>
            </a:r>
            <a:r>
              <a:rPr lang="en-GB" sz="1600" b="0" i="0" dirty="0">
                <a:effectLst/>
                <a:latin typeface="g_d0_f2"/>
              </a:rPr>
              <a:t>and Trade Marks (Offences and Enforcement)Act 2002</a:t>
            </a:r>
          </a:p>
          <a:p>
            <a:pPr marL="0" indent="0">
              <a:buNone/>
            </a:pPr>
            <a:r>
              <a:rPr lang="en-GB" sz="1600" b="0" i="0" dirty="0">
                <a:effectLst/>
                <a:latin typeface="g_d0_f7"/>
              </a:rPr>
              <a:t>Communications Act 2003</a:t>
            </a:r>
          </a:p>
          <a:p>
            <a:pPr marL="0" indent="0">
              <a:buNone/>
            </a:pPr>
            <a:r>
              <a:rPr lang="en-GB" sz="1600" b="0" i="0" dirty="0">
                <a:effectLst/>
                <a:latin typeface="g_d0_f2"/>
              </a:rPr>
              <a:t>Fraud Act 2006</a:t>
            </a:r>
          </a:p>
          <a:p>
            <a:pPr marL="0" indent="0">
              <a:buNone/>
            </a:pPr>
            <a:r>
              <a:rPr lang="en-GB" sz="1600" b="0" i="0" dirty="0">
                <a:effectLst/>
                <a:latin typeface="g_d0_f2"/>
              </a:rPr>
              <a:t>Wireless Telegraphy Act 2006</a:t>
            </a:r>
          </a:p>
          <a:p>
            <a:pPr marL="0" indent="0">
              <a:buNone/>
            </a:pPr>
            <a:r>
              <a:rPr lang="en-GB" sz="1600" b="0" i="0" dirty="0">
                <a:effectLst/>
                <a:latin typeface="g_d0_f2"/>
              </a:rPr>
              <a:t>Identity Cards Act 2006 / Identity Documents Act 2010</a:t>
            </a:r>
          </a:p>
          <a:p>
            <a:pPr marL="0" indent="0">
              <a:buNone/>
            </a:pPr>
            <a:r>
              <a:rPr lang="en-GB" sz="1600" b="0" i="0" dirty="0">
                <a:effectLst/>
                <a:latin typeface="g_d0_f2"/>
              </a:rPr>
              <a:t>Investigatory Powers Act 2016</a:t>
            </a:r>
          </a:p>
          <a:p>
            <a:pPr marL="0" indent="0">
              <a:buNone/>
            </a:pPr>
            <a:r>
              <a:rPr lang="en-GB" sz="1600" dirty="0">
                <a:latin typeface="g_d0_f2"/>
              </a:rPr>
              <a:t>Computer Misuse Act 1990</a:t>
            </a:r>
          </a:p>
          <a:p>
            <a:pPr marL="0" indent="0">
              <a:buNone/>
            </a:pPr>
            <a:r>
              <a:rPr lang="en-GB" sz="1600" dirty="0">
                <a:latin typeface="g_d0_f2"/>
              </a:rPr>
              <a:t>Communications Act 2003 (‘dishonestly obtaining electronic communications services’)</a:t>
            </a:r>
            <a:endParaRPr lang="en-GB" sz="2400" dirty="0"/>
          </a:p>
        </p:txBody>
      </p:sp>
    </p:spTree>
    <p:extLst>
      <p:ext uri="{BB962C8B-B14F-4D97-AF65-F5344CB8AC3E}">
        <p14:creationId xmlns:p14="http://schemas.microsoft.com/office/powerpoint/2010/main" val="11091885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0E413D7-DBE6-5501-793B-A4314724B55D}"/>
              </a:ext>
            </a:extLst>
          </p:cNvPr>
          <p:cNvSpPr>
            <a:spLocks noGrp="1"/>
          </p:cNvSpPr>
          <p:nvPr>
            <p:ph type="title"/>
          </p:nvPr>
        </p:nvSpPr>
        <p:spPr>
          <a:xfrm>
            <a:off x="808638" y="386930"/>
            <a:ext cx="9236700" cy="1188950"/>
          </a:xfrm>
        </p:spPr>
        <p:txBody>
          <a:bodyPr anchor="b">
            <a:normAutofit/>
          </a:bodyPr>
          <a:lstStyle/>
          <a:p>
            <a:r>
              <a:rPr lang="en-GB" sz="5400" dirty="0"/>
              <a:t>Case Study: Twitter Data</a:t>
            </a:r>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11" name="Rectangle 10">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7C4B645-A050-0C5C-5FD0-4F264E25A22D}"/>
              </a:ext>
            </a:extLst>
          </p:cNvPr>
          <p:cNvSpPr>
            <a:spLocks noGrp="1"/>
          </p:cNvSpPr>
          <p:nvPr>
            <p:ph idx="1"/>
          </p:nvPr>
        </p:nvSpPr>
        <p:spPr>
          <a:xfrm>
            <a:off x="619847" y="2648277"/>
            <a:ext cx="10143668" cy="3435531"/>
          </a:xfrm>
        </p:spPr>
        <p:txBody>
          <a:bodyPr anchor="ctr">
            <a:normAutofit/>
          </a:bodyPr>
          <a:lstStyle/>
          <a:p>
            <a:pPr marL="0" indent="0">
              <a:buNone/>
            </a:pPr>
            <a:r>
              <a:rPr lang="en-GB" sz="2000" b="0" i="0" dirty="0">
                <a:effectLst/>
                <a:latin typeface="g_d0_f2"/>
              </a:rPr>
              <a:t>You are asked to create a tool for a websit</a:t>
            </a:r>
            <a:r>
              <a:rPr lang="en-GB" sz="2000" dirty="0">
                <a:latin typeface="g_d0_f2"/>
              </a:rPr>
              <a:t>e that uses data from Twitter.  They want you to do two things with it: </a:t>
            </a:r>
          </a:p>
          <a:p>
            <a:pPr marL="457200" indent="-457200">
              <a:buAutoNum type="arabicPeriod"/>
            </a:pPr>
            <a:r>
              <a:rPr lang="en-GB" sz="2000" dirty="0">
                <a:latin typeface="g_d0_f2"/>
              </a:rPr>
              <a:t>Create a live Twitter feed on the website to display updates / news they post on Twitter.</a:t>
            </a:r>
          </a:p>
          <a:p>
            <a:pPr marL="514350" indent="-514350">
              <a:buAutoNum type="arabicPeriod"/>
            </a:pPr>
            <a:r>
              <a:rPr lang="en-GB" sz="2000" dirty="0">
                <a:latin typeface="g_d0_f2"/>
              </a:rPr>
              <a:t>Collect data from Twitter to inform their market research.  They want this data to be collected and stored in a database so they can then do analysis to inform their business models. </a:t>
            </a:r>
            <a:endParaRPr lang="en-GB" sz="3200" dirty="0"/>
          </a:p>
        </p:txBody>
      </p:sp>
    </p:spTree>
    <p:extLst>
      <p:ext uri="{BB962C8B-B14F-4D97-AF65-F5344CB8AC3E}">
        <p14:creationId xmlns:p14="http://schemas.microsoft.com/office/powerpoint/2010/main" val="27256058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0E413D7-DBE6-5501-793B-A4314724B55D}"/>
              </a:ext>
            </a:extLst>
          </p:cNvPr>
          <p:cNvSpPr>
            <a:spLocks noGrp="1"/>
          </p:cNvSpPr>
          <p:nvPr>
            <p:ph type="title"/>
          </p:nvPr>
        </p:nvSpPr>
        <p:spPr>
          <a:xfrm>
            <a:off x="808638" y="386930"/>
            <a:ext cx="9236700" cy="1188950"/>
          </a:xfrm>
        </p:spPr>
        <p:txBody>
          <a:bodyPr anchor="b">
            <a:normAutofit/>
          </a:bodyPr>
          <a:lstStyle/>
          <a:p>
            <a:r>
              <a:rPr lang="en-GB" sz="5400" dirty="0"/>
              <a:t>Case Study: Twitter Data Cont.</a:t>
            </a:r>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11" name="Rectangle 10">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7C4B645-A050-0C5C-5FD0-4F264E25A22D}"/>
              </a:ext>
            </a:extLst>
          </p:cNvPr>
          <p:cNvSpPr>
            <a:spLocks noGrp="1"/>
          </p:cNvSpPr>
          <p:nvPr>
            <p:ph idx="1"/>
          </p:nvPr>
        </p:nvSpPr>
        <p:spPr>
          <a:xfrm>
            <a:off x="619847" y="2648277"/>
            <a:ext cx="10143668" cy="3435531"/>
          </a:xfrm>
        </p:spPr>
        <p:txBody>
          <a:bodyPr anchor="ctr">
            <a:normAutofit/>
          </a:bodyPr>
          <a:lstStyle/>
          <a:p>
            <a:pPr marL="0" indent="0">
              <a:buNone/>
            </a:pPr>
            <a:r>
              <a:rPr lang="en-GB" sz="2000" b="1" u="sng" dirty="0">
                <a:latin typeface="g_d0_f2"/>
              </a:rPr>
              <a:t>Your Design</a:t>
            </a:r>
          </a:p>
          <a:p>
            <a:pPr marL="0" indent="0">
              <a:buNone/>
            </a:pPr>
            <a:r>
              <a:rPr lang="en-GB" sz="2000" b="0" i="0" dirty="0">
                <a:effectLst/>
                <a:latin typeface="g_d0_f2"/>
              </a:rPr>
              <a:t>You use a WordPress plug-in to embed the Twitter feed into the website you create. </a:t>
            </a:r>
          </a:p>
          <a:p>
            <a:pPr marL="0" indent="0">
              <a:buNone/>
            </a:pPr>
            <a:endParaRPr lang="en-GB" sz="2000" dirty="0">
              <a:latin typeface="g_d0_f2"/>
            </a:endParaRPr>
          </a:p>
          <a:p>
            <a:pPr marL="0" indent="0">
              <a:buNone/>
            </a:pPr>
            <a:r>
              <a:rPr lang="en-GB" sz="2000" dirty="0">
                <a:latin typeface="g_d0_f2"/>
              </a:rPr>
              <a:t>You use the Twitter API to collect the required Twitter data for their marketing needs. </a:t>
            </a:r>
          </a:p>
          <a:p>
            <a:pPr marL="0" indent="0">
              <a:buNone/>
            </a:pPr>
            <a:endParaRPr lang="en-GB" sz="2000" dirty="0">
              <a:latin typeface="g_d0_f2"/>
            </a:endParaRPr>
          </a:p>
          <a:p>
            <a:pPr marL="0" indent="0">
              <a:buNone/>
            </a:pPr>
            <a:r>
              <a:rPr lang="en-GB" sz="2000" dirty="0">
                <a:latin typeface="g_d0_f2"/>
              </a:rPr>
              <a:t>Any legal issues here?</a:t>
            </a:r>
          </a:p>
        </p:txBody>
      </p:sp>
    </p:spTree>
    <p:extLst>
      <p:ext uri="{BB962C8B-B14F-4D97-AF65-F5344CB8AC3E}">
        <p14:creationId xmlns:p14="http://schemas.microsoft.com/office/powerpoint/2010/main" val="39972118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0E413D7-DBE6-5501-793B-A4314724B55D}"/>
              </a:ext>
            </a:extLst>
          </p:cNvPr>
          <p:cNvSpPr>
            <a:spLocks noGrp="1"/>
          </p:cNvSpPr>
          <p:nvPr>
            <p:ph type="title"/>
          </p:nvPr>
        </p:nvSpPr>
        <p:spPr>
          <a:xfrm>
            <a:off x="808638" y="386930"/>
            <a:ext cx="9236700" cy="1188950"/>
          </a:xfrm>
        </p:spPr>
        <p:txBody>
          <a:bodyPr anchor="b">
            <a:normAutofit/>
          </a:bodyPr>
          <a:lstStyle/>
          <a:p>
            <a:r>
              <a:rPr lang="en-GB" sz="5400" dirty="0"/>
              <a:t>Case Study: Twitter Data Cont.</a:t>
            </a:r>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11" name="Rectangle 10">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7C4B645-A050-0C5C-5FD0-4F264E25A22D}"/>
              </a:ext>
            </a:extLst>
          </p:cNvPr>
          <p:cNvSpPr>
            <a:spLocks noGrp="1"/>
          </p:cNvSpPr>
          <p:nvPr>
            <p:ph idx="1"/>
          </p:nvPr>
        </p:nvSpPr>
        <p:spPr>
          <a:xfrm>
            <a:off x="619847" y="2648277"/>
            <a:ext cx="10143668" cy="3435531"/>
          </a:xfrm>
        </p:spPr>
        <p:txBody>
          <a:bodyPr anchor="ctr">
            <a:normAutofit/>
          </a:bodyPr>
          <a:lstStyle/>
          <a:p>
            <a:pPr marL="0" indent="0">
              <a:buNone/>
            </a:pPr>
            <a:r>
              <a:rPr lang="en-GB" sz="2000" b="1" u="sng" dirty="0">
                <a:latin typeface="g_d0_f2"/>
              </a:rPr>
              <a:t>You then realise</a:t>
            </a:r>
          </a:p>
          <a:p>
            <a:pPr marL="0" indent="0">
              <a:buNone/>
            </a:pPr>
            <a:r>
              <a:rPr lang="en-GB" sz="2000" b="0" i="0" dirty="0">
                <a:effectLst/>
                <a:latin typeface="g_d0_f2"/>
              </a:rPr>
              <a:t>The Twitter API is now pay to use and your client does not have a budget that will allow you to do enough calls as it is likely to exceed the rate limit. </a:t>
            </a:r>
          </a:p>
          <a:p>
            <a:pPr marL="0" indent="0">
              <a:buNone/>
            </a:pPr>
            <a:endParaRPr lang="en-GB" sz="2000" dirty="0">
              <a:latin typeface="g_d0_f2"/>
            </a:endParaRPr>
          </a:p>
          <a:p>
            <a:pPr marL="0" indent="0">
              <a:buNone/>
            </a:pPr>
            <a:r>
              <a:rPr lang="en-GB" sz="2000" dirty="0">
                <a:latin typeface="g_d0_f2"/>
              </a:rPr>
              <a:t>Instead you find a tool that will allow you to scrape the data from Twitter.  You decide this is fine as the Twitter data is publicly available anyway.</a:t>
            </a:r>
          </a:p>
          <a:p>
            <a:pPr marL="0" indent="0">
              <a:buNone/>
            </a:pPr>
            <a:endParaRPr lang="en-GB" sz="2000" dirty="0">
              <a:latin typeface="g_d0_f2"/>
            </a:endParaRPr>
          </a:p>
          <a:p>
            <a:pPr marL="0" indent="0">
              <a:buNone/>
            </a:pPr>
            <a:r>
              <a:rPr lang="en-GB" sz="2000" dirty="0">
                <a:latin typeface="g_d0_f2"/>
              </a:rPr>
              <a:t>Any legal issues here?</a:t>
            </a:r>
          </a:p>
        </p:txBody>
      </p:sp>
    </p:spTree>
    <p:extLst>
      <p:ext uri="{BB962C8B-B14F-4D97-AF65-F5344CB8AC3E}">
        <p14:creationId xmlns:p14="http://schemas.microsoft.com/office/powerpoint/2010/main" val="39805092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0E413D7-DBE6-5501-793B-A4314724B55D}"/>
              </a:ext>
            </a:extLst>
          </p:cNvPr>
          <p:cNvSpPr>
            <a:spLocks noGrp="1"/>
          </p:cNvSpPr>
          <p:nvPr>
            <p:ph type="title"/>
          </p:nvPr>
        </p:nvSpPr>
        <p:spPr>
          <a:xfrm>
            <a:off x="808638" y="386930"/>
            <a:ext cx="9236700" cy="1188950"/>
          </a:xfrm>
        </p:spPr>
        <p:txBody>
          <a:bodyPr anchor="b">
            <a:normAutofit/>
          </a:bodyPr>
          <a:lstStyle/>
          <a:p>
            <a:r>
              <a:rPr lang="en-GB" sz="5400" dirty="0"/>
              <a:t>What is legal?</a:t>
            </a:r>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11" name="Rectangle 10">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7C4B645-A050-0C5C-5FD0-4F264E25A22D}"/>
              </a:ext>
            </a:extLst>
          </p:cNvPr>
          <p:cNvSpPr>
            <a:spLocks noGrp="1"/>
          </p:cNvSpPr>
          <p:nvPr>
            <p:ph idx="1"/>
          </p:nvPr>
        </p:nvSpPr>
        <p:spPr>
          <a:xfrm>
            <a:off x="793660" y="2599509"/>
            <a:ext cx="10143668" cy="3435531"/>
          </a:xfrm>
        </p:spPr>
        <p:txBody>
          <a:bodyPr anchor="ctr">
            <a:normAutofit/>
          </a:bodyPr>
          <a:lstStyle/>
          <a:p>
            <a:pPr marL="0" indent="0">
              <a:buNone/>
            </a:pPr>
            <a:r>
              <a:rPr lang="en-GB" sz="2400" dirty="0"/>
              <a:t>Scraping? </a:t>
            </a:r>
          </a:p>
          <a:p>
            <a:pPr marL="0" indent="0">
              <a:buNone/>
            </a:pPr>
            <a:endParaRPr lang="en-GB" sz="2400" dirty="0"/>
          </a:p>
          <a:p>
            <a:pPr marL="0" indent="0">
              <a:buNone/>
            </a:pPr>
            <a:r>
              <a:rPr lang="en-GB" sz="2400" dirty="0"/>
              <a:t>Using an API to gather data?</a:t>
            </a:r>
          </a:p>
        </p:txBody>
      </p:sp>
    </p:spTree>
    <p:extLst>
      <p:ext uri="{BB962C8B-B14F-4D97-AF65-F5344CB8AC3E}">
        <p14:creationId xmlns:p14="http://schemas.microsoft.com/office/powerpoint/2010/main" val="113795155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9999</TotalTime>
  <Words>2366</Words>
  <Application>Microsoft Macintosh PowerPoint</Application>
  <PresentationFormat>Widescreen</PresentationFormat>
  <Paragraphs>253</Paragraphs>
  <Slides>45</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45</vt:i4>
      </vt:variant>
    </vt:vector>
  </HeadingPairs>
  <TitlesOfParts>
    <vt:vector size="55" baseType="lpstr">
      <vt:lpstr>Arial</vt:lpstr>
      <vt:lpstr>Azo Sans</vt:lpstr>
      <vt:lpstr>Calibri</vt:lpstr>
      <vt:lpstr>Calibri Light</vt:lpstr>
      <vt:lpstr>g_d0_f2</vt:lpstr>
      <vt:lpstr>g_d0_f4</vt:lpstr>
      <vt:lpstr>g_d0_f7</vt:lpstr>
      <vt:lpstr>Open Sans</vt:lpstr>
      <vt:lpstr>Segoe UI</vt:lpstr>
      <vt:lpstr>Office Theme</vt:lpstr>
      <vt:lpstr>KV6002  Week 3 – PLSEC Issues (Professional, Legal, Social, Ethical, and Cybersecurity)</vt:lpstr>
      <vt:lpstr>KV6002 Team Project and Professionalism – Week 1</vt:lpstr>
      <vt:lpstr>Why are we covering this?</vt:lpstr>
      <vt:lpstr>Legal</vt:lpstr>
      <vt:lpstr>Legal</vt:lpstr>
      <vt:lpstr>Case Study: Twitter Data</vt:lpstr>
      <vt:lpstr>Case Study: Twitter Data Cont.</vt:lpstr>
      <vt:lpstr>Case Study: Twitter Data Cont.</vt:lpstr>
      <vt:lpstr>What is legal?</vt:lpstr>
      <vt:lpstr>There are relevant issues however …</vt:lpstr>
      <vt:lpstr>Intellectual Property Rights</vt:lpstr>
      <vt:lpstr>Copyright</vt:lpstr>
      <vt:lpstr>Copyright cont.</vt:lpstr>
      <vt:lpstr>Copyright cont.</vt:lpstr>
      <vt:lpstr>Creative Commons</vt:lpstr>
      <vt:lpstr>Creative Commons Cont.</vt:lpstr>
      <vt:lpstr>Creative Commons Cont.</vt:lpstr>
      <vt:lpstr>Creative Commons Cont.</vt:lpstr>
      <vt:lpstr>Creative Commons Cont.</vt:lpstr>
      <vt:lpstr>Open Source Repos</vt:lpstr>
      <vt:lpstr>Things to Consider - Legal</vt:lpstr>
      <vt:lpstr>Case Study: Borrowing Code</vt:lpstr>
      <vt:lpstr>Case Study 2: Borrowing Code</vt:lpstr>
      <vt:lpstr>Cybersecurity</vt:lpstr>
      <vt:lpstr>Cybersecurity Issues – NCSC Guidelines</vt:lpstr>
      <vt:lpstr>Cybersecurity Issues – NCSC Guidelines</vt:lpstr>
      <vt:lpstr>Cybersecurity Issues</vt:lpstr>
      <vt:lpstr>Cybersecurity Issues</vt:lpstr>
      <vt:lpstr>Cybersecurity Case Study: Login Details </vt:lpstr>
      <vt:lpstr>Cybersecurity Case Study 2: Tracking Staff </vt:lpstr>
      <vt:lpstr>Ethical</vt:lpstr>
      <vt:lpstr>Ethical</vt:lpstr>
      <vt:lpstr>Ethical Case Study: AI System</vt:lpstr>
      <vt:lpstr>Ethical Case Study: Data Sharing</vt:lpstr>
      <vt:lpstr>Ethical Case Study: Data Sharing</vt:lpstr>
      <vt:lpstr>Ethical Case Study: AI System</vt:lpstr>
      <vt:lpstr>Case Study: Gambling App</vt:lpstr>
      <vt:lpstr>Social</vt:lpstr>
      <vt:lpstr>Social</vt:lpstr>
      <vt:lpstr>Social Case Study: AI System</vt:lpstr>
      <vt:lpstr>Social Case Study: AI and COMPAS</vt:lpstr>
      <vt:lpstr>Social Case Study: AI and Amazon</vt:lpstr>
      <vt:lpstr>Exploring the Potential Issues</vt:lpstr>
      <vt:lpstr>Week 4 expectations.</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Rebecca Nicholson (PGR)</dc:creator>
  <cp:lastModifiedBy>Rebecca Nicholson</cp:lastModifiedBy>
  <cp:revision>62</cp:revision>
  <dcterms:created xsi:type="dcterms:W3CDTF">2022-11-22T14:04:00Z</dcterms:created>
  <dcterms:modified xsi:type="dcterms:W3CDTF">2023-02-09T15:08:59Z</dcterms:modified>
</cp:coreProperties>
</file>

<file path=docProps/thumbnail.jpeg>
</file>